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s/slide44.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25.xml" ContentType="application/vnd.openxmlformats-officedocument.presentationml.slide+xml"/>
  <Override PartName="/ppt/slides/slide16.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33.xml" ContentType="application/vnd.openxmlformats-officedocument.presentationml.slide+xml"/>
  <Override PartName="/ppt/slides/slide41.xml" ContentType="application/vnd.openxmlformats-officedocument.presentationml.slide+xml"/>
  <Override PartName="/ppt/slides/slide40.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0.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43.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42.xml" ContentType="application/vnd.openxmlformats-officedocument.presentationml.slide+xml"/>
  <Override PartName="/ppt/notesSlides/notesSlide43.xml" ContentType="application/vnd.openxmlformats-officedocument.presentationml.notesSlide+xml"/>
  <Override PartName="/ppt/slideMasters/slideMaster1.xml" ContentType="application/vnd.openxmlformats-officedocument.presentationml.slideMaster+xml"/>
  <Override PartName="/ppt/notesSlides/notesSlide4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19.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38.xml" ContentType="application/vnd.openxmlformats-officedocument.presentationml.notesSlide+xml"/>
  <Override PartName="/ppt/notesSlides/notesSlide41.xml" ContentType="application/vnd.openxmlformats-officedocument.presentationml.notesSlide+xml"/>
  <Override PartName="/ppt/notesSlides/notesSlide31.xml" ContentType="application/vnd.openxmlformats-officedocument.presentationml.notesSlide+xml"/>
  <Override PartName="/ppt/notesSlides/notesSlide44.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0.xml" ContentType="application/vnd.openxmlformats-officedocument.presentationml.notesSlide+xml"/>
  <Override PartName="/ppt/notesSlides/notesSlide29.xml" ContentType="application/vnd.openxmlformats-officedocument.presentationml.notesSlide+xml"/>
  <Override PartName="/ppt/notesSlides/notesSlide28.xml" ContentType="application/vnd.openxmlformats-officedocument.presentationml.notesSlide+xml"/>
  <Override PartName="/ppt/notesSlides/notesSlide23.xml" ContentType="application/vnd.openxmlformats-officedocument.presentationml.notesSlide+xml"/>
  <Override PartName="/ppt/notesSlides/notesSlide40.xml" ContentType="application/vnd.openxmlformats-officedocument.presentationml.notesSlide+xml"/>
  <Override PartName="/ppt/notesSlides/notesSlide24.xml" ContentType="application/vnd.openxmlformats-officedocument.presentationml.notesSlide+xml"/>
  <Override PartName="/ppt/notesSlides/notesSlide39.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2.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notesSlides/notesSlide15.xml" ContentType="application/vnd.openxmlformats-officedocument.presentationml.notesSlide+xml"/>
  <Override PartName="/ppt/notesSlides/notesSlide5.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3" r:id="rId1"/>
  </p:sldMasterIdLst>
  <p:notesMasterIdLst>
    <p:notesMasterId r:id="rId46"/>
  </p:notesMasterIdLst>
  <p:handoutMasterIdLst>
    <p:handoutMasterId r:id="rId47"/>
  </p:handoutMasterIdLst>
  <p:sldIdLst>
    <p:sldId id="322" r:id="rId2"/>
    <p:sldId id="430" r:id="rId3"/>
    <p:sldId id="337" r:id="rId4"/>
    <p:sldId id="384" r:id="rId5"/>
    <p:sldId id="385" r:id="rId6"/>
    <p:sldId id="411" r:id="rId7"/>
    <p:sldId id="431" r:id="rId8"/>
    <p:sldId id="387" r:id="rId9"/>
    <p:sldId id="428" r:id="rId10"/>
    <p:sldId id="334" r:id="rId11"/>
    <p:sldId id="333" r:id="rId12"/>
    <p:sldId id="327" r:id="rId13"/>
    <p:sldId id="328" r:id="rId14"/>
    <p:sldId id="339" r:id="rId15"/>
    <p:sldId id="340" r:id="rId16"/>
    <p:sldId id="388" r:id="rId17"/>
    <p:sldId id="332" r:id="rId18"/>
    <p:sldId id="392" r:id="rId19"/>
    <p:sldId id="424" r:id="rId20"/>
    <p:sldId id="399" r:id="rId21"/>
    <p:sldId id="423" r:id="rId22"/>
    <p:sldId id="393" r:id="rId23"/>
    <p:sldId id="366" r:id="rId24"/>
    <p:sldId id="429" r:id="rId25"/>
    <p:sldId id="432" r:id="rId26"/>
    <p:sldId id="394" r:id="rId27"/>
    <p:sldId id="419" r:id="rId28"/>
    <p:sldId id="420" r:id="rId29"/>
    <p:sldId id="266" r:id="rId30"/>
    <p:sldId id="395" r:id="rId31"/>
    <p:sldId id="315" r:id="rId32"/>
    <p:sldId id="370" r:id="rId33"/>
    <p:sldId id="267" r:id="rId34"/>
    <p:sldId id="346" r:id="rId35"/>
    <p:sldId id="397" r:id="rId36"/>
    <p:sldId id="373" r:id="rId37"/>
    <p:sldId id="371" r:id="rId38"/>
    <p:sldId id="398" r:id="rId39"/>
    <p:sldId id="317" r:id="rId40"/>
    <p:sldId id="435" r:id="rId41"/>
    <p:sldId id="369" r:id="rId42"/>
    <p:sldId id="422" r:id="rId43"/>
    <p:sldId id="433" r:id="rId44"/>
    <p:sldId id="434" r:id="rId45"/>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4920" userDrawn="1">
          <p15:clr>
            <a:srgbClr val="A4A3A4"/>
          </p15:clr>
        </p15:guide>
        <p15:guide id="3" pos="3552" userDrawn="1">
          <p15:clr>
            <a:srgbClr val="A4A3A4"/>
          </p15:clr>
        </p15:guide>
        <p15:guide id="4" pos="3840" userDrawn="1">
          <p15:clr>
            <a:srgbClr val="A4A3A4"/>
          </p15:clr>
        </p15:guide>
        <p15:guide id="5" pos="631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iyan Sisson" initials="HS" lastIdx="28" clrIdx="0">
    <p:extLst>
      <p:ext uri="{19B8F6BF-5375-455C-9EA6-DF929625EA0E}">
        <p15:presenceInfo xmlns:p15="http://schemas.microsoft.com/office/powerpoint/2012/main" userId="cc789d3b397fb6f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730C"/>
    <a:srgbClr val="007698"/>
    <a:srgbClr val="60B5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29" autoAdjust="0"/>
    <p:restoredTop sz="84489" autoAdjust="0"/>
  </p:normalViewPr>
  <p:slideViewPr>
    <p:cSldViewPr snapToGrid="0">
      <p:cViewPr varScale="1">
        <p:scale>
          <a:sx n="62" d="100"/>
          <a:sy n="62" d="100"/>
        </p:scale>
        <p:origin x="1014" y="60"/>
      </p:cViewPr>
      <p:guideLst>
        <p:guide orient="horz" pos="2160"/>
        <p:guide pos="4920"/>
        <p:guide pos="3552"/>
        <p:guide pos="3840"/>
        <p:guide pos="6312"/>
      </p:guideLst>
    </p:cSldViewPr>
  </p:slideViewPr>
  <p:outlineViewPr>
    <p:cViewPr>
      <p:scale>
        <a:sx n="33" d="100"/>
        <a:sy n="33" d="100"/>
      </p:scale>
      <p:origin x="0" y="-13818"/>
    </p:cViewPr>
  </p:outlineViewPr>
  <p:notesTextViewPr>
    <p:cViewPr>
      <p:scale>
        <a:sx n="1" d="1"/>
        <a:sy n="1" d="1"/>
      </p:scale>
      <p:origin x="0" y="0"/>
    </p:cViewPr>
  </p:notesTextViewPr>
  <p:sorterViewPr>
    <p:cViewPr>
      <p:scale>
        <a:sx n="100" d="100"/>
        <a:sy n="100" d="100"/>
      </p:scale>
      <p:origin x="0" y="-6150"/>
    </p:cViewPr>
  </p:sorterViewPr>
  <p:notesViewPr>
    <p:cSldViewPr snapToGrid="0">
      <p:cViewPr varScale="1">
        <p:scale>
          <a:sx n="87" d="100"/>
          <a:sy n="87" d="100"/>
        </p:scale>
        <p:origin x="5760" y="6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viewProps" Target="viewProps.xml"/><Relationship Id="rId55"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customXml" Target="../customXml/item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4003554-8FF4-43C6-B98E-E7175C18E64D}"/>
              </a:ext>
            </a:extLst>
          </p:cNvPr>
          <p:cNvSpPr>
            <a:spLocks noGrp="1"/>
          </p:cNvSpPr>
          <p:nvPr>
            <p:ph type="hdr" sz="quarter"/>
          </p:nvPr>
        </p:nvSpPr>
        <p:spPr>
          <a:xfrm>
            <a:off x="0" y="1"/>
            <a:ext cx="3169920" cy="481727"/>
          </a:xfrm>
          <a:prstGeom prst="rect">
            <a:avLst/>
          </a:prstGeom>
        </p:spPr>
        <p:txBody>
          <a:bodyPr vert="horz" lIns="96661" tIns="48331" rIns="96661" bIns="48331" rtlCol="0"/>
          <a:lstStyle>
            <a:lvl1pPr algn="l">
              <a:defRPr sz="1300"/>
            </a:lvl1pPr>
          </a:lstStyle>
          <a:p>
            <a:endParaRPr lang="en-US" dirty="0"/>
          </a:p>
        </p:txBody>
      </p:sp>
      <p:sp>
        <p:nvSpPr>
          <p:cNvPr id="3" name="Date Placeholder 2">
            <a:extLst>
              <a:ext uri="{FF2B5EF4-FFF2-40B4-BE49-F238E27FC236}">
                <a16:creationId xmlns:a16="http://schemas.microsoft.com/office/drawing/2014/main" id="{3EA90FB7-AE20-431D-9F93-9290A597861D}"/>
              </a:ext>
            </a:extLst>
          </p:cNvPr>
          <p:cNvSpPr>
            <a:spLocks noGrp="1"/>
          </p:cNvSpPr>
          <p:nvPr>
            <p:ph type="dt" sz="quarter" idx="1"/>
          </p:nvPr>
        </p:nvSpPr>
        <p:spPr>
          <a:xfrm>
            <a:off x="4143587" y="1"/>
            <a:ext cx="3169920" cy="481727"/>
          </a:xfrm>
          <a:prstGeom prst="rect">
            <a:avLst/>
          </a:prstGeom>
        </p:spPr>
        <p:txBody>
          <a:bodyPr vert="horz" lIns="96661" tIns="48331" rIns="96661" bIns="48331" rtlCol="0"/>
          <a:lstStyle>
            <a:lvl1pPr algn="r">
              <a:defRPr sz="1300"/>
            </a:lvl1pPr>
          </a:lstStyle>
          <a:p>
            <a:fld id="{F64A34A7-E17A-44FA-8693-02D10E39CF7B}" type="datetimeFigureOut">
              <a:rPr lang="en-US" smtClean="0"/>
              <a:t>2/18/2020</a:t>
            </a:fld>
            <a:endParaRPr lang="en-US" dirty="0"/>
          </a:p>
        </p:txBody>
      </p:sp>
      <p:sp>
        <p:nvSpPr>
          <p:cNvPr id="4" name="Footer Placeholder 3">
            <a:extLst>
              <a:ext uri="{FF2B5EF4-FFF2-40B4-BE49-F238E27FC236}">
                <a16:creationId xmlns:a16="http://schemas.microsoft.com/office/drawing/2014/main" id="{CB536119-1F9F-41F1-B14C-D90FB912421D}"/>
              </a:ext>
            </a:extLst>
          </p:cNvPr>
          <p:cNvSpPr>
            <a:spLocks noGrp="1"/>
          </p:cNvSpPr>
          <p:nvPr>
            <p:ph type="ftr" sz="quarter" idx="2"/>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dirty="0"/>
          </a:p>
        </p:txBody>
      </p:sp>
      <p:sp>
        <p:nvSpPr>
          <p:cNvPr id="5" name="Slide Number Placeholder 4">
            <a:extLst>
              <a:ext uri="{FF2B5EF4-FFF2-40B4-BE49-F238E27FC236}">
                <a16:creationId xmlns:a16="http://schemas.microsoft.com/office/drawing/2014/main" id="{2F2167E9-3F6F-43E1-BADC-A230098D84EA}"/>
              </a:ext>
            </a:extLst>
          </p:cNvPr>
          <p:cNvSpPr>
            <a:spLocks noGrp="1"/>
          </p:cNvSpPr>
          <p:nvPr>
            <p:ph type="sldNum" sz="quarter" idx="3"/>
          </p:nvPr>
        </p:nvSpPr>
        <p:spPr>
          <a:xfrm>
            <a:off x="4143587" y="9119474"/>
            <a:ext cx="3169920" cy="481726"/>
          </a:xfrm>
          <a:prstGeom prst="rect">
            <a:avLst/>
          </a:prstGeom>
        </p:spPr>
        <p:txBody>
          <a:bodyPr vert="horz" lIns="96661" tIns="48331" rIns="96661" bIns="48331" rtlCol="0" anchor="b"/>
          <a:lstStyle>
            <a:lvl1pPr algn="r">
              <a:defRPr sz="1300"/>
            </a:lvl1pPr>
          </a:lstStyle>
          <a:p>
            <a:fld id="{B7AAFBB4-91CD-4BDC-9060-A24D39FF959B}" type="slidenum">
              <a:rPr lang="en-US" smtClean="0"/>
              <a:t>‹#›</a:t>
            </a:fld>
            <a:endParaRPr lang="en-US" dirty="0"/>
          </a:p>
        </p:txBody>
      </p:sp>
    </p:spTree>
    <p:extLst>
      <p:ext uri="{BB962C8B-B14F-4D97-AF65-F5344CB8AC3E}">
        <p14:creationId xmlns:p14="http://schemas.microsoft.com/office/powerpoint/2010/main" val="38699818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481727"/>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1"/>
            <a:ext cx="3169920" cy="481727"/>
          </a:xfrm>
          <a:prstGeom prst="rect">
            <a:avLst/>
          </a:prstGeom>
        </p:spPr>
        <p:txBody>
          <a:bodyPr vert="horz" lIns="96661" tIns="48331" rIns="96661" bIns="48331" rtlCol="0"/>
          <a:lstStyle>
            <a:lvl1pPr algn="r">
              <a:defRPr sz="1300"/>
            </a:lvl1pPr>
          </a:lstStyle>
          <a:p>
            <a:fld id="{0DE3A0C5-50BE-4692-AB72-7641B36CF1EC}" type="datetimeFigureOut">
              <a:rPr lang="en-US" smtClean="0"/>
              <a:t>2/18/2020</a:t>
            </a:fld>
            <a:endParaRPr lang="en-US" dirty="0"/>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620577"/>
            <a:ext cx="5852160" cy="3780474"/>
          </a:xfrm>
          <a:prstGeom prst="rect">
            <a:avLst/>
          </a:prstGeom>
        </p:spPr>
        <p:txBody>
          <a:bodyPr vert="horz" lIns="96661" tIns="48331" rIns="96661" bIns="48331"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BD9D87F3-4C1E-47BD-BC52-23B8D91C06B7}" type="slidenum">
              <a:rPr lang="en-US" smtClean="0"/>
              <a:t>‹#›</a:t>
            </a:fld>
            <a:endParaRPr lang="en-US" dirty="0"/>
          </a:p>
        </p:txBody>
      </p:sp>
    </p:spTree>
    <p:extLst>
      <p:ext uri="{BB962C8B-B14F-4D97-AF65-F5344CB8AC3E}">
        <p14:creationId xmlns:p14="http://schemas.microsoft.com/office/powerpoint/2010/main" val="21573702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02066" indent="-302066">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1</a:t>
            </a:fld>
            <a:endParaRPr lang="en-US" dirty="0"/>
          </a:p>
        </p:txBody>
      </p:sp>
    </p:spTree>
    <p:extLst>
      <p:ext uri="{BB962C8B-B14F-4D97-AF65-F5344CB8AC3E}">
        <p14:creationId xmlns:p14="http://schemas.microsoft.com/office/powerpoint/2010/main" val="42448738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10</a:t>
            </a:fld>
            <a:endParaRPr lang="en-US" dirty="0"/>
          </a:p>
        </p:txBody>
      </p:sp>
    </p:spTree>
    <p:extLst>
      <p:ext uri="{BB962C8B-B14F-4D97-AF65-F5344CB8AC3E}">
        <p14:creationId xmlns:p14="http://schemas.microsoft.com/office/powerpoint/2010/main" val="22238212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r>
              <a:rPr lang="en-US" dirty="0" smtClean="0"/>
              <a:t>Extreme abundance of mice has altered </a:t>
            </a:r>
            <a:r>
              <a:rPr lang="en-US" dirty="0" err="1" smtClean="0"/>
              <a:t>Farallon</a:t>
            </a:r>
            <a:r>
              <a:rPr lang="en-US" dirty="0" smtClean="0"/>
              <a:t> ecosystem.</a:t>
            </a:r>
          </a:p>
          <a:p>
            <a:pPr eaLnBrk="1" hangingPunct="1"/>
            <a:r>
              <a:rPr lang="en-US" dirty="0" smtClean="0"/>
              <a:t>Opportunistic omnivores:</a:t>
            </a:r>
            <a:r>
              <a:rPr lang="en-US" baseline="0" dirty="0" smtClean="0"/>
              <a:t> very diverse diet. </a:t>
            </a:r>
          </a:p>
          <a:p>
            <a:pPr eaLnBrk="1" hangingPunct="1"/>
            <a:r>
              <a:rPr lang="en-US" dirty="0" smtClean="0"/>
              <a:t>Even more damaging</a:t>
            </a:r>
            <a:r>
              <a:rPr lang="en-US" baseline="0" dirty="0" smtClean="0"/>
              <a:t> is that impacts are both direct and indirect.</a:t>
            </a:r>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11</a:t>
            </a:fld>
            <a:endParaRPr lang="en-US" dirty="0"/>
          </a:p>
        </p:txBody>
      </p:sp>
    </p:spTree>
    <p:extLst>
      <p:ext uri="{BB962C8B-B14F-4D97-AF65-F5344CB8AC3E}">
        <p14:creationId xmlns:p14="http://schemas.microsoft.com/office/powerpoint/2010/main" val="3358114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USFWS</a:t>
            </a:r>
            <a:r>
              <a:rPr lang="en-US" baseline="0" dirty="0" smtClean="0"/>
              <a:t> and CA Species of Concern</a:t>
            </a:r>
          </a:p>
          <a:p>
            <a:r>
              <a:rPr lang="en-US" baseline="0" dirty="0" smtClean="0"/>
              <a:t>IUCN red listed.</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12</a:t>
            </a:fld>
            <a:endParaRPr lang="en-US" dirty="0"/>
          </a:p>
        </p:txBody>
      </p:sp>
    </p:spTree>
    <p:extLst>
      <p:ext uri="{BB962C8B-B14F-4D97-AF65-F5344CB8AC3E}">
        <p14:creationId xmlns:p14="http://schemas.microsoft.com/office/powerpoint/2010/main" val="13340645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13</a:t>
            </a:fld>
            <a:endParaRPr lang="en-US" dirty="0"/>
          </a:p>
        </p:txBody>
      </p:sp>
    </p:spTree>
    <p:extLst>
      <p:ext uri="{BB962C8B-B14F-4D97-AF65-F5344CB8AC3E}">
        <p14:creationId xmlns:p14="http://schemas.microsoft.com/office/powerpoint/2010/main" val="34904193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14</a:t>
            </a:fld>
            <a:endParaRPr lang="en-US" dirty="0"/>
          </a:p>
        </p:txBody>
      </p:sp>
    </p:spTree>
    <p:extLst>
      <p:ext uri="{BB962C8B-B14F-4D97-AF65-F5344CB8AC3E}">
        <p14:creationId xmlns:p14="http://schemas.microsoft.com/office/powerpoint/2010/main" val="32697288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r>
              <a:rPr lang="en-US" dirty="0" smtClean="0"/>
              <a:t>When mouse population</a:t>
            </a:r>
            <a:r>
              <a:rPr lang="en-US" baseline="0" dirty="0" smtClean="0"/>
              <a:t> crashes, owl’s migration hormones are at low levels, so they remain into spring when </a:t>
            </a:r>
            <a:r>
              <a:rPr lang="en-US" baseline="0" dirty="0" err="1" smtClean="0"/>
              <a:t>when</a:t>
            </a:r>
            <a:r>
              <a:rPr lang="en-US" baseline="0" dirty="0" smtClean="0"/>
              <a:t> migration hormones tell them it’s time to depart for the breeding grounds.</a:t>
            </a:r>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15</a:t>
            </a:fld>
            <a:endParaRPr lang="en-US" dirty="0"/>
          </a:p>
        </p:txBody>
      </p:sp>
    </p:spTree>
    <p:extLst>
      <p:ext uri="{BB962C8B-B14F-4D97-AF65-F5344CB8AC3E}">
        <p14:creationId xmlns:p14="http://schemas.microsoft.com/office/powerpoint/2010/main" val="26754104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See this as</a:t>
            </a:r>
            <a:r>
              <a:rPr lang="en-US" baseline="0" dirty="0" smtClean="0"/>
              <a:t> an unnatural situation.</a:t>
            </a:r>
          </a:p>
          <a:p>
            <a:r>
              <a:rPr lang="en-US" baseline="0" dirty="0" smtClean="0"/>
              <a:t>Mice encourage burrowing owls to winter on the islands, impacting the rare storm-petrel.</a:t>
            </a:r>
          </a:p>
          <a:p>
            <a:r>
              <a:rPr lang="en-US" baseline="0" dirty="0" smtClean="0"/>
              <a:t>Any unnatural impacts to such a rare species should be mitigated when possible.</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16</a:t>
            </a:fld>
            <a:endParaRPr lang="en-US" dirty="0"/>
          </a:p>
        </p:txBody>
      </p:sp>
    </p:spTree>
    <p:extLst>
      <p:ext uri="{BB962C8B-B14F-4D97-AF65-F5344CB8AC3E}">
        <p14:creationId xmlns:p14="http://schemas.microsoft.com/office/powerpoint/2010/main" val="21336874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Benefits to not just Ashy Storm-Petrels but to the </a:t>
            </a:r>
            <a:r>
              <a:rPr lang="en-US" dirty="0" err="1" smtClean="0"/>
              <a:t>Farallon</a:t>
            </a:r>
            <a:r>
              <a:rPr lang="en-US" dirty="0" smtClean="0"/>
              <a:t> ecosystem</a:t>
            </a:r>
            <a:r>
              <a:rPr lang="en-US" baseline="0" dirty="0" smtClean="0"/>
              <a:t> as a whole.</a:t>
            </a:r>
          </a:p>
          <a:p>
            <a:r>
              <a:rPr lang="en-US" baseline="0" dirty="0" smtClean="0"/>
              <a:t>By eliminating mouse indirect and direct impacts, integrity of </a:t>
            </a:r>
            <a:r>
              <a:rPr lang="en-US" baseline="0" dirty="0" err="1" smtClean="0"/>
              <a:t>Farallon</a:t>
            </a:r>
            <a:r>
              <a:rPr lang="en-US" baseline="0" dirty="0" smtClean="0"/>
              <a:t> ecosystem can be restored.</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17</a:t>
            </a:fld>
            <a:endParaRPr lang="en-US" dirty="0"/>
          </a:p>
        </p:txBody>
      </p:sp>
    </p:spTree>
    <p:extLst>
      <p:ext uri="{BB962C8B-B14F-4D97-AF65-F5344CB8AC3E}">
        <p14:creationId xmlns:p14="http://schemas.microsoft.com/office/powerpoint/2010/main" val="9254743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Need to eradicate invasive mice to remove</a:t>
            </a:r>
            <a:r>
              <a:rPr lang="en-US" baseline="0" dirty="0" smtClean="0"/>
              <a:t> their impacts on </a:t>
            </a:r>
            <a:r>
              <a:rPr lang="en-US" baseline="0" dirty="0" err="1" smtClean="0"/>
              <a:t>Farallon</a:t>
            </a:r>
            <a:r>
              <a:rPr lang="en-US" baseline="0" dirty="0" smtClean="0"/>
              <a:t> ecosystem.</a:t>
            </a:r>
          </a:p>
          <a:p>
            <a:r>
              <a:rPr lang="en-US" baseline="0" dirty="0" smtClean="0"/>
              <a:t>Need a tool that will eliminate the mice without causing long-term harm to other ecosystem components.</a:t>
            </a:r>
          </a:p>
          <a:p>
            <a:r>
              <a:rPr lang="en-US" baseline="0" dirty="0" smtClean="0"/>
              <a:t>Benefits must outweigh the costs.</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18</a:t>
            </a:fld>
            <a:endParaRPr lang="en-US" dirty="0"/>
          </a:p>
        </p:txBody>
      </p:sp>
    </p:spTree>
    <p:extLst>
      <p:ext uri="{BB962C8B-B14F-4D97-AF65-F5344CB8AC3E}">
        <p14:creationId xmlns:p14="http://schemas.microsoft.com/office/powerpoint/2010/main" val="12459900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19</a:t>
            </a:fld>
            <a:endParaRPr lang="en-US" dirty="0"/>
          </a:p>
        </p:txBody>
      </p:sp>
    </p:spTree>
    <p:extLst>
      <p:ext uri="{BB962C8B-B14F-4D97-AF65-F5344CB8AC3E}">
        <p14:creationId xmlns:p14="http://schemas.microsoft.com/office/powerpoint/2010/main" val="7547560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trike="noStrike" dirty="0" smtClean="0"/>
              <a:t>My</a:t>
            </a:r>
            <a:r>
              <a:rPr lang="en-US" strike="noStrike" baseline="0" dirty="0" smtClean="0"/>
              <a:t> background.</a:t>
            </a:r>
            <a:endParaRPr lang="en-US" strike="noStrike"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2</a:t>
            </a:fld>
            <a:endParaRPr lang="en-US" dirty="0"/>
          </a:p>
        </p:txBody>
      </p:sp>
    </p:spTree>
    <p:extLst>
      <p:ext uri="{BB962C8B-B14F-4D97-AF65-F5344CB8AC3E}">
        <p14:creationId xmlns:p14="http://schemas.microsoft.com/office/powerpoint/2010/main" val="12478962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20</a:t>
            </a:fld>
            <a:endParaRPr lang="en-US" dirty="0"/>
          </a:p>
        </p:txBody>
      </p:sp>
    </p:spTree>
    <p:extLst>
      <p:ext uri="{BB962C8B-B14F-4D97-AF65-F5344CB8AC3E}">
        <p14:creationId xmlns:p14="http://schemas.microsoft.com/office/powerpoint/2010/main" val="9848519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21</a:t>
            </a:fld>
            <a:endParaRPr lang="en-US" dirty="0"/>
          </a:p>
        </p:txBody>
      </p:sp>
    </p:spTree>
    <p:extLst>
      <p:ext uri="{BB962C8B-B14F-4D97-AF65-F5344CB8AC3E}">
        <p14:creationId xmlns:p14="http://schemas.microsoft.com/office/powerpoint/2010/main" val="3881984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22</a:t>
            </a:fld>
            <a:endParaRPr lang="en-US" dirty="0"/>
          </a:p>
        </p:txBody>
      </p:sp>
    </p:spTree>
    <p:extLst>
      <p:ext uri="{BB962C8B-B14F-4D97-AF65-F5344CB8AC3E}">
        <p14:creationId xmlns:p14="http://schemas.microsoft.com/office/powerpoint/2010/main" val="8079011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Rodent pellet approved and registered for conservation projects, specifically</a:t>
            </a:r>
            <a:r>
              <a:rPr lang="en-US" baseline="0" dirty="0" smtClean="0"/>
              <a:t> for eradication projects on islands.</a:t>
            </a:r>
          </a:p>
          <a:p>
            <a:r>
              <a:rPr lang="en-US" baseline="0" dirty="0" smtClean="0"/>
              <a:t>Highly regulated.</a:t>
            </a:r>
          </a:p>
          <a:p>
            <a:r>
              <a:rPr lang="en-US" baseline="0" dirty="0" smtClean="0"/>
              <a:t>Delivered in very small concentrations in small, cereal-based pellets.</a:t>
            </a:r>
          </a:p>
          <a:p>
            <a:r>
              <a:rPr lang="en-US" baseline="0" dirty="0" smtClean="0"/>
              <a:t>Some may be familiar with efforts to restrict use of </a:t>
            </a:r>
            <a:r>
              <a:rPr lang="en-US" baseline="0" dirty="0" err="1" smtClean="0"/>
              <a:t>Brodifacoum</a:t>
            </a:r>
            <a:r>
              <a:rPr lang="en-US" baseline="0" dirty="0" smtClean="0"/>
              <a:t> and other anti-coagulant rodenticides.</a:t>
            </a:r>
          </a:p>
          <a:p>
            <a:r>
              <a:rPr lang="en-US" baseline="0" dirty="0" smtClean="0"/>
              <a:t>We support those restrictions in mainland situations where use is chronic and non-target impacts pervasive.</a:t>
            </a:r>
          </a:p>
          <a:p>
            <a:r>
              <a:rPr lang="en-US" baseline="0" dirty="0" smtClean="0"/>
              <a:t>But we also believe that in cases of one-time applications for conservation purposes, the benefits are very high.</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23</a:t>
            </a:fld>
            <a:endParaRPr lang="en-US" dirty="0"/>
          </a:p>
        </p:txBody>
      </p:sp>
    </p:spTree>
    <p:extLst>
      <p:ext uri="{BB962C8B-B14F-4D97-AF65-F5344CB8AC3E}">
        <p14:creationId xmlns:p14="http://schemas.microsoft.com/office/powerpoint/2010/main" val="15272536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24</a:t>
            </a:fld>
            <a:endParaRPr lang="en-US" dirty="0"/>
          </a:p>
        </p:txBody>
      </p:sp>
    </p:spTree>
    <p:extLst>
      <p:ext uri="{BB962C8B-B14F-4D97-AF65-F5344CB8AC3E}">
        <p14:creationId xmlns:p14="http://schemas.microsoft.com/office/powerpoint/2010/main" val="6030504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25</a:t>
            </a:fld>
            <a:endParaRPr lang="en-US" dirty="0"/>
          </a:p>
        </p:txBody>
      </p:sp>
    </p:spTree>
    <p:extLst>
      <p:ext uri="{BB962C8B-B14F-4D97-AF65-F5344CB8AC3E}">
        <p14:creationId xmlns:p14="http://schemas.microsoft.com/office/powerpoint/2010/main" val="33548201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26</a:t>
            </a:fld>
            <a:endParaRPr lang="en-US" dirty="0"/>
          </a:p>
        </p:txBody>
      </p:sp>
    </p:spTree>
    <p:extLst>
      <p:ext uri="{BB962C8B-B14F-4D97-AF65-F5344CB8AC3E}">
        <p14:creationId xmlns:p14="http://schemas.microsoft.com/office/powerpoint/2010/main" val="19359721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27</a:t>
            </a:fld>
            <a:endParaRPr lang="en-US" dirty="0"/>
          </a:p>
        </p:txBody>
      </p:sp>
    </p:spTree>
    <p:extLst>
      <p:ext uri="{BB962C8B-B14F-4D97-AF65-F5344CB8AC3E}">
        <p14:creationId xmlns:p14="http://schemas.microsoft.com/office/powerpoint/2010/main" val="486128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28</a:t>
            </a:fld>
            <a:endParaRPr lang="en-US" dirty="0"/>
          </a:p>
        </p:txBody>
      </p:sp>
    </p:spTree>
    <p:extLst>
      <p:ext uri="{BB962C8B-B14F-4D97-AF65-F5344CB8AC3E}">
        <p14:creationId xmlns:p14="http://schemas.microsoft.com/office/powerpoint/2010/main" val="340750583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sz="1300" dirty="0">
                <a:latin typeface="Arial" panose="020B0604020202020204" pitchFamily="34" charset="0"/>
              </a:rPr>
              <a:t>GENERAL DESCRIPTION OF OPERATIONS: The bait will be dispersed using a spreader bucket slung below a helicopter. A rotating disc distributes the bait from the bucket The dose rate, bait direction and swath width can all be controlled within set limits. This combination of techniques will enable all terrains to be effectively baited. </a:t>
            </a:r>
            <a:r>
              <a:rPr lang="en-US" sz="1300" dirty="0">
                <a:latin typeface="Arial" panose="020B0604020202020204" pitchFamily="34" charset="0"/>
                <a:cs typeface="Arial" panose="020B0604020202020204" pitchFamily="34" charset="0"/>
              </a:rPr>
              <a:t>Differential GPS will be used to guide the helicopter along a set of pre-determined paths designed to ensure that all areas are adequately baited. </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29</a:t>
            </a:fld>
            <a:endParaRPr lang="en-US" dirty="0"/>
          </a:p>
        </p:txBody>
      </p:sp>
    </p:spTree>
    <p:extLst>
      <p:ext uri="{BB962C8B-B14F-4D97-AF65-F5344CB8AC3E}">
        <p14:creationId xmlns:p14="http://schemas.microsoft.com/office/powerpoint/2010/main" val="22657062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3</a:t>
            </a:fld>
            <a:endParaRPr lang="en-US" dirty="0"/>
          </a:p>
        </p:txBody>
      </p:sp>
    </p:spTree>
    <p:extLst>
      <p:ext uri="{BB962C8B-B14F-4D97-AF65-F5344CB8AC3E}">
        <p14:creationId xmlns:p14="http://schemas.microsoft.com/office/powerpoint/2010/main" val="14057242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30</a:t>
            </a:fld>
            <a:endParaRPr lang="en-US" dirty="0"/>
          </a:p>
        </p:txBody>
      </p:sp>
    </p:spTree>
    <p:extLst>
      <p:ext uri="{BB962C8B-B14F-4D97-AF65-F5344CB8AC3E}">
        <p14:creationId xmlns:p14="http://schemas.microsoft.com/office/powerpoint/2010/main" val="32762004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31</a:t>
            </a:fld>
            <a:endParaRPr lang="en-US" dirty="0"/>
          </a:p>
        </p:txBody>
      </p:sp>
    </p:spTree>
    <p:extLst>
      <p:ext uri="{BB962C8B-B14F-4D97-AF65-F5344CB8AC3E}">
        <p14:creationId xmlns:p14="http://schemas.microsoft.com/office/powerpoint/2010/main" val="39509092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32</a:t>
            </a:fld>
            <a:endParaRPr lang="en-US" dirty="0"/>
          </a:p>
        </p:txBody>
      </p:sp>
    </p:spTree>
    <p:extLst>
      <p:ext uri="{BB962C8B-B14F-4D97-AF65-F5344CB8AC3E}">
        <p14:creationId xmlns:p14="http://schemas.microsoft.com/office/powerpoint/2010/main" val="29962820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Include</a:t>
            </a:r>
            <a:r>
              <a:rPr lang="en-US" baseline="0" dirty="0" smtClean="0"/>
              <a:t> monitoring for residues in environment.</a:t>
            </a:r>
          </a:p>
          <a:p>
            <a:r>
              <a:rPr lang="en-US" baseline="0" dirty="0" smtClean="0"/>
              <a:t>Monitoring on both island, surrounding marine environment, and mainland.</a:t>
            </a:r>
          </a:p>
          <a:p>
            <a:r>
              <a:rPr lang="en-US" baseline="0" dirty="0" smtClean="0"/>
              <a:t>Partnering with Sanctuary’s Beach watch program to monitor mainland beaches. </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33</a:t>
            </a:fld>
            <a:endParaRPr lang="en-US" dirty="0"/>
          </a:p>
        </p:txBody>
      </p:sp>
    </p:spTree>
    <p:extLst>
      <p:ext uri="{BB962C8B-B14F-4D97-AF65-F5344CB8AC3E}">
        <p14:creationId xmlns:p14="http://schemas.microsoft.com/office/powerpoint/2010/main" val="560175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anose="020B0604020202020204" pitchFamily="34" charset="0"/>
              <a:buChar char="•"/>
            </a:pPr>
            <a:r>
              <a:rPr lang="en-US" dirty="0" smtClean="0"/>
              <a:t>Planning</a:t>
            </a:r>
            <a:r>
              <a:rPr lang="en-US" baseline="0" dirty="0" smtClean="0"/>
              <a:t> for the unexpected.</a:t>
            </a:r>
          </a:p>
          <a:p>
            <a:pPr marL="181240" indent="-181240" defTabSz="966612">
              <a:buFont typeface="Arial" panose="020B0604020202020204" pitchFamily="34" charset="0"/>
              <a:buChar char="•"/>
              <a:defRPr/>
            </a:pPr>
            <a:r>
              <a:rPr lang="en-US" sz="1300" dirty="0"/>
              <a:t>Identifying triggers and contingency responses to minimize impacts on </a:t>
            </a:r>
            <a:r>
              <a:rPr lang="en-US" sz="1300" dirty="0" err="1"/>
              <a:t>nontarget</a:t>
            </a:r>
            <a:r>
              <a:rPr lang="en-US" sz="1300" dirty="0"/>
              <a:t> resources</a:t>
            </a:r>
          </a:p>
          <a:p>
            <a:pPr marL="193322" indent="-193322" defTabSz="966612">
              <a:lnSpc>
                <a:spcPct val="110000"/>
              </a:lnSpc>
              <a:spcBef>
                <a:spcPts val="634"/>
              </a:spcBef>
              <a:buClr>
                <a:srgbClr val="007698"/>
              </a:buClr>
              <a:buFont typeface="Arial" panose="020B0604020202020204" pitchFamily="34" charset="0"/>
              <a:buChar char="•"/>
            </a:pPr>
            <a:r>
              <a:rPr lang="en-US" sz="1300" dirty="0">
                <a:solidFill>
                  <a:schemeClr val="tx1">
                    <a:lumMod val="50000"/>
                    <a:lumOff val="50000"/>
                  </a:schemeClr>
                </a:solidFill>
              </a:rPr>
              <a:t>Notifications</a:t>
            </a:r>
          </a:p>
          <a:p>
            <a:pPr marL="193322" indent="-193322">
              <a:lnSpc>
                <a:spcPct val="110000"/>
              </a:lnSpc>
              <a:spcBef>
                <a:spcPts val="634"/>
              </a:spcBef>
              <a:buClr>
                <a:srgbClr val="007698"/>
              </a:buClr>
              <a:buFont typeface="Arial" panose="020B0604020202020204" pitchFamily="34" charset="0"/>
              <a:buChar char="•"/>
            </a:pPr>
            <a:r>
              <a:rPr lang="en-US" sz="1300" dirty="0">
                <a:solidFill>
                  <a:schemeClr val="tx1">
                    <a:lumMod val="50000"/>
                    <a:lumOff val="50000"/>
                  </a:schemeClr>
                </a:solidFill>
              </a:rPr>
              <a:t>Description of responsibilities</a:t>
            </a:r>
          </a:p>
          <a:p>
            <a:pPr marL="193322" indent="-193322">
              <a:lnSpc>
                <a:spcPct val="110000"/>
              </a:lnSpc>
              <a:spcBef>
                <a:spcPts val="634"/>
              </a:spcBef>
              <a:buClr>
                <a:srgbClr val="007698"/>
              </a:buClr>
              <a:buFont typeface="Arial" panose="020B0604020202020204" pitchFamily="34" charset="0"/>
              <a:buChar char="•"/>
            </a:pPr>
            <a:r>
              <a:rPr lang="en-US" sz="1300" dirty="0">
                <a:solidFill>
                  <a:schemeClr val="tx1">
                    <a:lumMod val="50000"/>
                    <a:lumOff val="50000"/>
                  </a:schemeClr>
                </a:solidFill>
              </a:rPr>
              <a:t>Response activities</a:t>
            </a:r>
          </a:p>
          <a:p>
            <a:pPr defTabSz="966612">
              <a:defRPr/>
            </a:pPr>
            <a:endParaRPr lang="en-US" sz="1300" dirty="0"/>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34</a:t>
            </a:fld>
            <a:endParaRPr lang="en-US" dirty="0"/>
          </a:p>
        </p:txBody>
      </p:sp>
    </p:spTree>
    <p:extLst>
      <p:ext uri="{BB962C8B-B14F-4D97-AF65-F5344CB8AC3E}">
        <p14:creationId xmlns:p14="http://schemas.microsoft.com/office/powerpoint/2010/main" val="16105431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35</a:t>
            </a:fld>
            <a:endParaRPr lang="en-US" dirty="0"/>
          </a:p>
        </p:txBody>
      </p:sp>
    </p:spTree>
    <p:extLst>
      <p:ext uri="{BB962C8B-B14F-4D97-AF65-F5344CB8AC3E}">
        <p14:creationId xmlns:p14="http://schemas.microsoft.com/office/powerpoint/2010/main" val="107287141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Nearly every successful eradication project utilized the rodenticide </a:t>
            </a:r>
            <a:r>
              <a:rPr lang="en-US" dirty="0" err="1" smtClean="0"/>
              <a:t>brodifacoum</a:t>
            </a:r>
            <a:r>
              <a:rPr lang="en-US" dirty="0" smtClean="0"/>
              <a:t>.</a:t>
            </a:r>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36</a:t>
            </a:fld>
            <a:endParaRPr lang="en-US" dirty="0"/>
          </a:p>
        </p:txBody>
      </p:sp>
    </p:spTree>
    <p:extLst>
      <p:ext uri="{BB962C8B-B14F-4D97-AF65-F5344CB8AC3E}">
        <p14:creationId xmlns:p14="http://schemas.microsoft.com/office/powerpoint/2010/main" val="237801598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37</a:t>
            </a:fld>
            <a:endParaRPr lang="en-US" dirty="0"/>
          </a:p>
        </p:txBody>
      </p:sp>
    </p:spTree>
    <p:extLst>
      <p:ext uri="{BB962C8B-B14F-4D97-AF65-F5344CB8AC3E}">
        <p14:creationId xmlns:p14="http://schemas.microsoft.com/office/powerpoint/2010/main" val="231174880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38</a:t>
            </a:fld>
            <a:endParaRPr lang="en-US" dirty="0"/>
          </a:p>
        </p:txBody>
      </p:sp>
    </p:spTree>
    <p:extLst>
      <p:ext uri="{BB962C8B-B14F-4D97-AF65-F5344CB8AC3E}">
        <p14:creationId xmlns:p14="http://schemas.microsoft.com/office/powerpoint/2010/main" val="425080846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about restoring a unique and globally</a:t>
            </a:r>
            <a:r>
              <a:rPr lang="en-US" baseline="0" dirty="0" smtClean="0"/>
              <a:t> important island ecosystem.</a:t>
            </a:r>
          </a:p>
          <a:p>
            <a:r>
              <a:rPr lang="en-US" dirty="0" smtClean="0"/>
              <a:t>It is an integral</a:t>
            </a:r>
            <a:r>
              <a:rPr lang="en-US" baseline="0" dirty="0" smtClean="0"/>
              <a:t> </a:t>
            </a:r>
            <a:r>
              <a:rPr lang="en-US" dirty="0" smtClean="0"/>
              <a:t>part of a process that has</a:t>
            </a:r>
            <a:r>
              <a:rPr lang="en-US" baseline="0" dirty="0" smtClean="0"/>
              <a:t> been underway for 50 years.</a:t>
            </a:r>
          </a:p>
          <a:p>
            <a:r>
              <a:rPr lang="en-US" baseline="0" dirty="0" smtClean="0"/>
              <a:t>Refuge and marine sanctuary are intertwined. What we do that benefits the Refuge also benefits the Sanctuary, and what we do that benefits the Sanctuary benefits the Refuge.</a:t>
            </a:r>
          </a:p>
          <a:p>
            <a:r>
              <a:rPr lang="en-US" baseline="0" dirty="0" smtClean="0"/>
              <a:t>The Service would not propose such a project unless we believed that any benefits achieved would outweigh the potential costs. </a:t>
            </a:r>
          </a:p>
          <a:p>
            <a:r>
              <a:rPr lang="en-US" baseline="0" dirty="0" smtClean="0"/>
              <a:t>The methods proposed are the only techniques available to do the job, and can be done safely. </a:t>
            </a:r>
          </a:p>
          <a:p>
            <a:r>
              <a:rPr lang="en-US" baseline="0" dirty="0" smtClean="0"/>
              <a:t>We believe this project has great value for restoring the ecological integrity of both the islands and the surrounding marine environment. </a:t>
            </a:r>
          </a:p>
        </p:txBody>
      </p:sp>
      <p:sp>
        <p:nvSpPr>
          <p:cNvPr id="4" name="Slide Number Placeholder 3"/>
          <p:cNvSpPr>
            <a:spLocks noGrp="1"/>
          </p:cNvSpPr>
          <p:nvPr>
            <p:ph type="sldNum" sz="quarter" idx="10"/>
          </p:nvPr>
        </p:nvSpPr>
        <p:spPr/>
        <p:txBody>
          <a:bodyPr/>
          <a:lstStyle/>
          <a:p>
            <a:fld id="{BD9D87F3-4C1E-47BD-BC52-23B8D91C06B7}" type="slidenum">
              <a:rPr lang="en-US" smtClean="0"/>
              <a:t>39</a:t>
            </a:fld>
            <a:endParaRPr lang="en-US" dirty="0"/>
          </a:p>
        </p:txBody>
      </p:sp>
    </p:spTree>
    <p:extLst>
      <p:ext uri="{BB962C8B-B14F-4D97-AF65-F5344CB8AC3E}">
        <p14:creationId xmlns:p14="http://schemas.microsoft.com/office/powerpoint/2010/main" val="38031370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4</a:t>
            </a:fld>
            <a:endParaRPr lang="en-US" dirty="0"/>
          </a:p>
        </p:txBody>
      </p:sp>
    </p:spTree>
    <p:extLst>
      <p:ext uri="{BB962C8B-B14F-4D97-AF65-F5344CB8AC3E}">
        <p14:creationId xmlns:p14="http://schemas.microsoft.com/office/powerpoint/2010/main" val="303714577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40</a:t>
            </a:fld>
            <a:endParaRPr lang="en-US" dirty="0"/>
          </a:p>
        </p:txBody>
      </p:sp>
    </p:spTree>
    <p:extLst>
      <p:ext uri="{BB962C8B-B14F-4D97-AF65-F5344CB8AC3E}">
        <p14:creationId xmlns:p14="http://schemas.microsoft.com/office/powerpoint/2010/main" val="245672226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Complex</a:t>
            </a:r>
            <a:r>
              <a:rPr lang="en-US" baseline="0" dirty="0" smtClean="0"/>
              <a:t> and sophisticated operations.</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41</a:t>
            </a:fld>
            <a:endParaRPr lang="en-US" dirty="0"/>
          </a:p>
        </p:txBody>
      </p:sp>
    </p:spTree>
    <p:extLst>
      <p:ext uri="{BB962C8B-B14F-4D97-AF65-F5344CB8AC3E}">
        <p14:creationId xmlns:p14="http://schemas.microsoft.com/office/powerpoint/2010/main" val="257310758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42</a:t>
            </a:fld>
            <a:endParaRPr lang="en-US" dirty="0"/>
          </a:p>
        </p:txBody>
      </p:sp>
    </p:spTree>
    <p:extLst>
      <p:ext uri="{BB962C8B-B14F-4D97-AF65-F5344CB8AC3E}">
        <p14:creationId xmlns:p14="http://schemas.microsoft.com/office/powerpoint/2010/main" val="263363698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43</a:t>
            </a:fld>
            <a:endParaRPr lang="en-US" dirty="0"/>
          </a:p>
        </p:txBody>
      </p:sp>
    </p:spTree>
    <p:extLst>
      <p:ext uri="{BB962C8B-B14F-4D97-AF65-F5344CB8AC3E}">
        <p14:creationId xmlns:p14="http://schemas.microsoft.com/office/powerpoint/2010/main" val="5565922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eaLnBrk="1" fontAlgn="t" latinLnBrk="0" hangingPunct="1"/>
            <a:r>
              <a:rPr lang="en-US" sz="1300" b="1" dirty="0"/>
              <a:t>SCENARIO</a:t>
            </a:r>
            <a:endParaRPr lang="en-US" sz="1300" dirty="0"/>
          </a:p>
          <a:p>
            <a:pPr rtl="0" eaLnBrk="1" fontAlgn="auto" latinLnBrk="0" hangingPunct="1"/>
            <a:r>
              <a:rPr lang="en-US" sz="1300" dirty="0"/>
              <a:t>A shipping accident or an incident during the transfer of bait by helicopter from ship to shore results in bait entering the marine environment.</a:t>
            </a:r>
          </a:p>
          <a:p>
            <a:pPr rtl="0" eaLnBrk="1" fontAlgn="t" latinLnBrk="0" hangingPunct="1"/>
            <a:r>
              <a:rPr lang="en-US" sz="1300" b="1" dirty="0"/>
              <a:t>PRECAUTIONS</a:t>
            </a:r>
          </a:p>
          <a:p>
            <a:pPr marL="181240" indent="-181240" fontAlgn="t">
              <a:buFont typeface="Arial" panose="020B0604020202020204" pitchFamily="34" charset="0"/>
              <a:buChar char="•"/>
            </a:pPr>
            <a:r>
              <a:rPr lang="en-US" sz="1300" dirty="0"/>
              <a:t>Bait will remain in secure water-resistant containers for all transport.</a:t>
            </a:r>
          </a:p>
          <a:p>
            <a:pPr marL="181240" indent="-181240" fontAlgn="t">
              <a:buFont typeface="Arial" panose="020B0604020202020204" pitchFamily="34" charset="0"/>
              <a:buChar char="•"/>
            </a:pPr>
            <a:r>
              <a:rPr lang="en-US" sz="1300" dirty="0"/>
              <a:t>The vessel shipping bait to the South Farallon Islands will only depart the mainland if sea conditions are suitable.</a:t>
            </a:r>
          </a:p>
          <a:p>
            <a:pPr marL="181240" indent="-181240" fontAlgn="t">
              <a:buFont typeface="Arial" panose="020B0604020202020204" pitchFamily="34" charset="0"/>
              <a:buChar char="•"/>
            </a:pPr>
            <a:r>
              <a:rPr lang="en-US" sz="1300" dirty="0"/>
              <a:t>Helicopter off-loading of the bait from ship to shore will only be undertaken in good visibility and in wind speeds less than 25knots. </a:t>
            </a:r>
          </a:p>
          <a:p>
            <a:pPr marL="181240" indent="-181240" fontAlgn="t">
              <a:buFont typeface="Arial" panose="020B0604020202020204" pitchFamily="34" charset="0"/>
              <a:buChar char="•"/>
            </a:pPr>
            <a:r>
              <a:rPr lang="en-US" sz="1300" dirty="0"/>
              <a:t>A helicopter with a lifting capacity that exceeds the load size of the bait containers will be used to off-load bait containers from the ship onto Southeast Farallon Island.</a:t>
            </a:r>
          </a:p>
          <a:p>
            <a:pPr marL="181240" indent="-181240" fontAlgn="t">
              <a:buFont typeface="Arial" panose="020B0604020202020204" pitchFamily="34" charset="0"/>
              <a:buChar char="•"/>
            </a:pPr>
            <a:r>
              <a:rPr lang="en-US" sz="1300" dirty="0"/>
              <a:t>Only one container of bait will be airlifted at a time and each container will be attached to the helicopter’s belly hook by at least two straps that individually exceed the limits of the load.</a:t>
            </a:r>
          </a:p>
          <a:p>
            <a:pPr marL="181240" indent="-181240" fontAlgn="t">
              <a:buFont typeface="Arial" panose="020B0604020202020204" pitchFamily="34" charset="0"/>
              <a:buChar char="•"/>
            </a:pPr>
            <a:r>
              <a:rPr lang="en-US" sz="1300" dirty="0"/>
              <a:t>All aviation, maritime and shipping regulations will be followed.</a:t>
            </a:r>
          </a:p>
          <a:p>
            <a:pPr marL="181240" indent="-181240" fontAlgn="t">
              <a:buFont typeface="Arial" panose="020B0604020202020204" pitchFamily="34" charset="0"/>
              <a:buChar char="•"/>
            </a:pPr>
            <a:r>
              <a:rPr lang="en-US" sz="1300" dirty="0"/>
              <a:t>A log of all flight activity, including the helicopter flight path, will be kept.</a:t>
            </a:r>
          </a:p>
          <a:p>
            <a:pPr rtl="0" eaLnBrk="1" fontAlgn="t" latinLnBrk="0" hangingPunct="1"/>
            <a:r>
              <a:rPr lang="en-US" sz="1300" b="1" dirty="0"/>
              <a:t>RESPONSE</a:t>
            </a:r>
          </a:p>
          <a:p>
            <a:pPr marL="181240" indent="-181240" fontAlgn="t">
              <a:buFont typeface="Arial" panose="020B0604020202020204" pitchFamily="34" charset="0"/>
              <a:buChar char="•"/>
            </a:pPr>
            <a:r>
              <a:rPr lang="en-US" sz="1300" dirty="0"/>
              <a:t>In the event of a bait container being lost into the sea the National Response Center and other federal and state authorities will be notified immediately  </a:t>
            </a:r>
          </a:p>
          <a:p>
            <a:pPr marL="181240" indent="-181240" fontAlgn="t">
              <a:buFont typeface="Arial" panose="020B0604020202020204" pitchFamily="34" charset="0"/>
              <a:buChar char="•"/>
            </a:pPr>
            <a:r>
              <a:rPr lang="en-US" sz="1300" dirty="0"/>
              <a:t>If rodent bait is shipped to the island for the operation, it would be packaged in sealed containers weighing approximately 300 kg each. If one or more of these containerized loads of rodent bait were spilled into the sea or on land, all attempts would be made to determine a safe and feasible way to recover the bait container(s).</a:t>
            </a:r>
          </a:p>
          <a:p>
            <a:pPr marL="181240" indent="-181240" fontAlgn="t">
              <a:buFont typeface="Arial" panose="020B0604020202020204" pitchFamily="34" charset="0"/>
              <a:buChar char="•"/>
            </a:pPr>
            <a:r>
              <a:rPr lang="en-US" sz="1300" dirty="0"/>
              <a:t>Regardless of whether the container can be immediately recovered, USFWS staff will document the coordinates of the spill location and will support the U.S. Coast Guard and other response authorities to recover the lost container or containers.  </a:t>
            </a:r>
          </a:p>
          <a:p>
            <a:pPr marL="181240" indent="-181240" fontAlgn="t">
              <a:buFont typeface="Arial" panose="020B0604020202020204" pitchFamily="34" charset="0"/>
              <a:buChar char="•"/>
            </a:pPr>
            <a:r>
              <a:rPr lang="en-US" sz="1300" dirty="0"/>
              <a:t>If a bait container breaks open on impact and rodent bait cannot be contained,  the spill coordinates will be documented and USFWS staff will support the response personnel to recover any bait that can be recovered.  </a:t>
            </a:r>
          </a:p>
          <a:p>
            <a:pPr marL="181240" indent="-181240" fontAlgn="t">
              <a:buFont typeface="Arial" panose="020B0604020202020204" pitchFamily="34" charset="0"/>
              <a:buChar char="•"/>
            </a:pPr>
            <a:r>
              <a:rPr lang="en-US" sz="1300" dirty="0"/>
              <a:t>Spill kits consisting of wheelie bin, brush and shovel, plastic rubbish bags, plastic drums, scoop nets/shovels for gathering bait in water and personal protective equipment (PPE) will be carried on-board any  vessels transporting bait to and from Southeast Farallon Island at all times. </a:t>
            </a:r>
          </a:p>
          <a:p>
            <a:endParaRPr lang="en-US" sz="1300" dirty="0"/>
          </a:p>
          <a:p>
            <a:r>
              <a:rPr lang="en-US" sz="1300" b="1" dirty="0"/>
              <a:t>SCENARIO</a:t>
            </a:r>
          </a:p>
          <a:p>
            <a:r>
              <a:rPr lang="en-US" sz="1300" dirty="0"/>
              <a:t>A bait spreading bucket with a partial or full load of bait is lost into the marine environment.</a:t>
            </a:r>
          </a:p>
          <a:p>
            <a:pPr defTabSz="966612">
              <a:defRPr/>
            </a:pPr>
            <a:r>
              <a:rPr lang="en-US" sz="1300" b="1" dirty="0"/>
              <a:t>PRECAUTIONS</a:t>
            </a:r>
          </a:p>
          <a:p>
            <a:pPr marL="181240" indent="-181240">
              <a:buFont typeface="Arial" panose="020B0604020202020204" pitchFamily="34" charset="0"/>
              <a:buChar char="•"/>
            </a:pPr>
            <a:r>
              <a:rPr lang="en-US" sz="1300" dirty="0"/>
              <a:t>The spreader bucket will not be loaded over its capacity.</a:t>
            </a:r>
          </a:p>
          <a:p>
            <a:pPr marL="181240" indent="-181240" fontAlgn="t">
              <a:buFont typeface="Arial" panose="020B0604020202020204" pitchFamily="34" charset="0"/>
              <a:buChar char="•"/>
            </a:pPr>
            <a:r>
              <a:rPr lang="en-US" sz="1300" dirty="0"/>
              <a:t>A helicopter with a lifting capacity that exceeds the load size of the bait spreading bucket complete with a full load of bait will be used for bait application.</a:t>
            </a:r>
          </a:p>
          <a:p>
            <a:pPr marL="181240" indent="-181240" fontAlgn="t">
              <a:buFont typeface="Arial" panose="020B0604020202020204" pitchFamily="34" charset="0"/>
              <a:buChar char="•"/>
            </a:pPr>
            <a:r>
              <a:rPr lang="en-US" sz="1300" dirty="0"/>
              <a:t>Aerial bait spread will only be undertaken in good visibility and in wind speeds less than 25-30 knots . </a:t>
            </a:r>
          </a:p>
          <a:p>
            <a:pPr marL="181240" indent="-181240" fontAlgn="t">
              <a:buFont typeface="Arial" panose="020B0604020202020204" pitchFamily="34" charset="0"/>
              <a:buChar char="•"/>
            </a:pPr>
            <a:r>
              <a:rPr lang="en-US" sz="1300" dirty="0"/>
              <a:t>A helicopter pilot experienced with the application of rodenticide bait will be used.</a:t>
            </a:r>
          </a:p>
          <a:p>
            <a:pPr marL="181240" indent="-181240" fontAlgn="t">
              <a:buFont typeface="Arial" panose="020B0604020202020204" pitchFamily="34" charset="0"/>
              <a:buChar char="•"/>
            </a:pPr>
            <a:r>
              <a:rPr lang="en-US" sz="1300" dirty="0"/>
              <a:t>The helicopter will remain within 200m of land at all time during bait spread.</a:t>
            </a:r>
          </a:p>
          <a:p>
            <a:pPr marL="181240" indent="-181240" fontAlgn="t">
              <a:buFont typeface="Arial" panose="020B0604020202020204" pitchFamily="34" charset="0"/>
              <a:buChar char="•"/>
            </a:pPr>
            <a:r>
              <a:rPr lang="en-US" sz="1300" dirty="0"/>
              <a:t>The bait spreading bucket will be attached to the helicopter’s belly hook by at least two strops that individually exceed the limits of the load.</a:t>
            </a:r>
          </a:p>
          <a:p>
            <a:pPr marL="181240" indent="-181240" fontAlgn="t">
              <a:buFont typeface="Arial" panose="020B0604020202020204" pitchFamily="34" charset="0"/>
              <a:buChar char="•"/>
            </a:pPr>
            <a:r>
              <a:rPr lang="en-US" sz="1300" dirty="0"/>
              <a:t>All aviation regulations will be followed.</a:t>
            </a:r>
          </a:p>
          <a:p>
            <a:pPr marL="181240" indent="-181240" fontAlgn="t">
              <a:buFont typeface="Arial" panose="020B0604020202020204" pitchFamily="34" charset="0"/>
              <a:buChar char="•"/>
            </a:pPr>
            <a:r>
              <a:rPr lang="en-US" sz="1300" dirty="0"/>
              <a:t>A log of all flight activity will be kept.</a:t>
            </a:r>
          </a:p>
          <a:p>
            <a:pPr fontAlgn="t"/>
            <a:r>
              <a:rPr lang="en-US" sz="1300" b="1" dirty="0"/>
              <a:t>RESPONSE</a:t>
            </a:r>
            <a:endParaRPr lang="en-US" sz="1300" dirty="0"/>
          </a:p>
          <a:p>
            <a:pPr marL="181240" indent="-181240" fontAlgn="t">
              <a:buFont typeface="Arial" panose="020B0604020202020204" pitchFamily="34" charset="0"/>
              <a:buChar char="•"/>
            </a:pPr>
            <a:r>
              <a:rPr lang="en-US" sz="1300" dirty="0"/>
              <a:t>The National Response Center and other appropriate authorities will be notified immediately in the event of a bait-spreading bucket being lost into the marine environment. </a:t>
            </a:r>
          </a:p>
          <a:p>
            <a:pPr marL="181240" indent="-181240" fontAlgn="t">
              <a:buFont typeface="Arial" panose="020B0604020202020204" pitchFamily="34" charset="0"/>
              <a:buChar char="•"/>
            </a:pPr>
            <a:r>
              <a:rPr lang="en-US" sz="1300" dirty="0"/>
              <a:t>USFWS staff will document the coordinates of the spill location and will support the response personnel to recover the lost bucket and any uncontained bait.  </a:t>
            </a:r>
          </a:p>
          <a:p>
            <a:pPr marL="181240" indent="-181240" fontAlgn="t">
              <a:buFont typeface="Arial" panose="020B0604020202020204" pitchFamily="34" charset="0"/>
              <a:buChar char="•"/>
            </a:pPr>
            <a:r>
              <a:rPr lang="en-US" sz="1300" dirty="0"/>
              <a:t>Spill kits consisting of wheelie bin, brush and shovel, plastic rubbish bags, plastic drums, scoop nets for gathering bait in water and PPE will be carried on-board the ship and on Southeast Farallon Island at all times. </a:t>
            </a:r>
          </a:p>
          <a:p>
            <a:pPr rtl="0" eaLnBrk="1" fontAlgn="auto" latinLnBrk="0" hangingPunct="1"/>
            <a:endParaRPr lang="en-US" sz="1300" dirty="0"/>
          </a:p>
          <a:p>
            <a:pPr rtl="0" eaLnBrk="1" fontAlgn="auto" latinLnBrk="0" hangingPunct="1"/>
            <a:r>
              <a:rPr lang="en-US" sz="1300" b="1" dirty="0"/>
              <a:t>SCENARIO</a:t>
            </a:r>
          </a:p>
          <a:p>
            <a:pPr rtl="0" eaLnBrk="1" fontAlgn="auto" latinLnBrk="0" hangingPunct="1"/>
            <a:r>
              <a:rPr lang="en-US" sz="1300" dirty="0"/>
              <a:t>A bait spreading bucket with a partial or full load of bait or container of bait being stored on Southeast Farallon Island is spilled into the terrestrial environment.</a:t>
            </a:r>
          </a:p>
          <a:p>
            <a:pPr rtl="0" eaLnBrk="1" fontAlgn="t" latinLnBrk="0" hangingPunct="1"/>
            <a:r>
              <a:rPr lang="en-US" sz="1300" b="1" dirty="0"/>
              <a:t>PRECAUTIONS</a:t>
            </a:r>
          </a:p>
          <a:p>
            <a:pPr marL="181240" indent="-181240" fontAlgn="t">
              <a:buFont typeface="Arial" panose="020B0604020202020204" pitchFamily="34" charset="0"/>
              <a:buChar char="•"/>
            </a:pPr>
            <a:r>
              <a:rPr lang="en-US" sz="1300" dirty="0"/>
              <a:t>The spreader bucket or other container type will not be loaded over its capacity.</a:t>
            </a:r>
          </a:p>
          <a:p>
            <a:pPr marL="181240" indent="-181240" fontAlgn="t">
              <a:buFont typeface="Arial" panose="020B0604020202020204" pitchFamily="34" charset="0"/>
              <a:buChar char="•"/>
            </a:pPr>
            <a:r>
              <a:rPr lang="en-US" sz="1300" dirty="0"/>
              <a:t>A helicopter with a lifting capacity that exceeds the load size of the bait spreading bucket complete with a full load of bait will be used for bait application.</a:t>
            </a:r>
          </a:p>
          <a:p>
            <a:pPr marL="181240" indent="-181240" fontAlgn="t">
              <a:buFont typeface="Arial" panose="020B0604020202020204" pitchFamily="34" charset="0"/>
              <a:buChar char="•"/>
            </a:pPr>
            <a:r>
              <a:rPr lang="en-US" sz="1300" dirty="0"/>
              <a:t>Containers of bait will be placed on stable, flat surfaces.</a:t>
            </a:r>
          </a:p>
          <a:p>
            <a:pPr marL="181240" indent="-181240" fontAlgn="t">
              <a:buFont typeface="Arial" panose="020B0604020202020204" pitchFamily="34" charset="0"/>
              <a:buChar char="•"/>
            </a:pPr>
            <a:r>
              <a:rPr lang="en-US" sz="1300" dirty="0"/>
              <a:t>Sufficient number of personnel will be used when moving bait from one terrestrial location to another.</a:t>
            </a:r>
          </a:p>
          <a:p>
            <a:pPr marL="181240" indent="-181240" fontAlgn="t">
              <a:buFont typeface="Arial" panose="020B0604020202020204" pitchFamily="34" charset="0"/>
              <a:buChar char="•"/>
            </a:pPr>
            <a:r>
              <a:rPr lang="en-US" sz="1300" dirty="0"/>
              <a:t>Aerial bait spread will only be undertaken in good visibility and in wind speeds less than 25knots. </a:t>
            </a:r>
          </a:p>
          <a:p>
            <a:pPr marL="181240" indent="-181240" fontAlgn="t">
              <a:buFont typeface="Arial" panose="020B0604020202020204" pitchFamily="34" charset="0"/>
              <a:buChar char="•"/>
            </a:pPr>
            <a:r>
              <a:rPr lang="en-US" sz="1300" dirty="0"/>
              <a:t>A helicopter pilot experienced with the application of rodenticide bait will be used.</a:t>
            </a:r>
          </a:p>
          <a:p>
            <a:pPr marL="181240" indent="-181240" fontAlgn="t">
              <a:buFont typeface="Arial" panose="020B0604020202020204" pitchFamily="34" charset="0"/>
              <a:buChar char="•"/>
            </a:pPr>
            <a:r>
              <a:rPr lang="en-US" sz="1300" dirty="0"/>
              <a:t>The bait spreading bucket will be attached to the helicopter’s belly hook by at least two strops that individually exceed the limits of the load.</a:t>
            </a:r>
          </a:p>
          <a:p>
            <a:pPr marL="181240" indent="-181240" fontAlgn="t">
              <a:buFont typeface="Arial" panose="020B0604020202020204" pitchFamily="34" charset="0"/>
              <a:buChar char="•"/>
            </a:pPr>
            <a:r>
              <a:rPr lang="en-US" sz="1300" dirty="0"/>
              <a:t>All aviation regulations will be followed.</a:t>
            </a:r>
          </a:p>
          <a:p>
            <a:pPr marL="181240" indent="-181240" fontAlgn="t">
              <a:buFont typeface="Arial" panose="020B0604020202020204" pitchFamily="34" charset="0"/>
              <a:buChar char="•"/>
            </a:pPr>
            <a:r>
              <a:rPr lang="en-US" sz="1300" dirty="0"/>
              <a:t>A log of all flight activity, including the helicopter flight path, will be kept.</a:t>
            </a:r>
          </a:p>
          <a:p>
            <a:pPr fontAlgn="t"/>
            <a:r>
              <a:rPr lang="en-US" sz="1300" b="1" dirty="0"/>
              <a:t>RESPONSE</a:t>
            </a:r>
            <a:endParaRPr lang="en-US" sz="1300" dirty="0"/>
          </a:p>
          <a:p>
            <a:pPr marL="181240" indent="-181240" fontAlgn="t">
              <a:buFont typeface="Arial" panose="020B0604020202020204" pitchFamily="34" charset="0"/>
              <a:buChar char="•"/>
            </a:pPr>
            <a:r>
              <a:rPr lang="en-US" sz="1300" dirty="0"/>
              <a:t>In the event of a bait-spreading bucket spilling bait onto land, or bait spilled onto land by other means, USFWS staff will document the spill location and other information pertinent to the spill before initiating a cleanup operation to recover the bait.  </a:t>
            </a:r>
          </a:p>
          <a:p>
            <a:pPr marL="181240" indent="-181240" fontAlgn="t">
              <a:buFont typeface="Arial" panose="020B0604020202020204" pitchFamily="34" charset="0"/>
              <a:buChar char="•"/>
            </a:pPr>
            <a:r>
              <a:rPr lang="en-US" sz="1300" dirty="0"/>
              <a:t>A spill kit consisting of wheelie bin, brush and shovel, plastic rubbish bags, plastic drums and PPE will be available on Southeast Farallon Island for this purpose. </a:t>
            </a:r>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44</a:t>
            </a:fld>
            <a:endParaRPr lang="en-US" dirty="0"/>
          </a:p>
        </p:txBody>
      </p:sp>
    </p:spTree>
    <p:extLst>
      <p:ext uri="{BB962C8B-B14F-4D97-AF65-F5344CB8AC3E}">
        <p14:creationId xmlns:p14="http://schemas.microsoft.com/office/powerpoint/2010/main" val="23165847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Islands</a:t>
            </a:r>
            <a:r>
              <a:rPr lang="en-US" baseline="0" dirty="0"/>
              <a:t> provide important breeding and resting habitat.</a:t>
            </a:r>
          </a:p>
          <a:p>
            <a:r>
              <a:rPr lang="en-US" dirty="0"/>
              <a:t>-  Pinnipeds were formerly decimated by seal hunters. </a:t>
            </a:r>
          </a:p>
          <a:p>
            <a:pPr defTabSz="966612" eaLnBrk="0" fontAlgn="base" hangingPunct="0">
              <a:spcBef>
                <a:spcPct val="30000"/>
              </a:spcBef>
              <a:spcAft>
                <a:spcPct val="0"/>
              </a:spcAft>
              <a:defRPr/>
            </a:pPr>
            <a:r>
              <a:rPr lang="en-US" dirty="0"/>
              <a:t>-  </a:t>
            </a:r>
            <a:r>
              <a:rPr lang="en-US" strike="sngStrike" dirty="0"/>
              <a:t>Though recovery has occurred for some species such as the now abundant California</a:t>
            </a:r>
            <a:r>
              <a:rPr lang="en-US" strike="sngStrike" baseline="0" dirty="0"/>
              <a:t> sea lion</a:t>
            </a:r>
            <a:r>
              <a:rPr lang="en-US" strike="sngStrike" dirty="0"/>
              <a:t>,</a:t>
            </a:r>
            <a:r>
              <a:rPr lang="en-US" strike="sngStrike" baseline="0" dirty="0"/>
              <a:t> threatened Stellar sea lions are declining and Northern Fur Seals are just a fraction of historic numbers.</a:t>
            </a:r>
            <a:endParaRPr lang="en-US" strike="sngStrike"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5</a:t>
            </a:fld>
            <a:endParaRPr lang="en-US" dirty="0"/>
          </a:p>
        </p:txBody>
      </p:sp>
    </p:spTree>
    <p:extLst>
      <p:ext uri="{BB962C8B-B14F-4D97-AF65-F5344CB8AC3E}">
        <p14:creationId xmlns:p14="http://schemas.microsoft.com/office/powerpoint/2010/main" val="29923239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Islands</a:t>
            </a:r>
            <a:r>
              <a:rPr lang="en-US" baseline="0" dirty="0"/>
              <a:t> provide important breeding and resting habitat.</a:t>
            </a:r>
          </a:p>
          <a:p>
            <a:r>
              <a:rPr lang="en-US" dirty="0"/>
              <a:t>-  Pinnipeds were formerly decimated by seal hunters. </a:t>
            </a:r>
          </a:p>
          <a:p>
            <a:pPr defTabSz="966612" eaLnBrk="0" fontAlgn="base" hangingPunct="0">
              <a:spcBef>
                <a:spcPct val="30000"/>
              </a:spcBef>
              <a:spcAft>
                <a:spcPct val="0"/>
              </a:spcAft>
              <a:defRPr/>
            </a:pPr>
            <a:r>
              <a:rPr lang="en-US" dirty="0"/>
              <a:t>-  </a:t>
            </a:r>
            <a:r>
              <a:rPr lang="en-US" strike="sngStrike" dirty="0"/>
              <a:t>Though recovery has occurred for some species such as the now abundant California</a:t>
            </a:r>
            <a:r>
              <a:rPr lang="en-US" strike="sngStrike" baseline="0" dirty="0"/>
              <a:t> sea lion</a:t>
            </a:r>
            <a:r>
              <a:rPr lang="en-US" strike="sngStrike" dirty="0"/>
              <a:t>,</a:t>
            </a:r>
            <a:r>
              <a:rPr lang="en-US" strike="sngStrike" baseline="0" dirty="0"/>
              <a:t> threatened Stellar sea lions are declining and Northern Fur Seals are just a fraction of historic numbers.</a:t>
            </a:r>
            <a:endParaRPr lang="en-US" strike="sngStrike"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6</a:t>
            </a:fld>
            <a:endParaRPr lang="en-US" dirty="0"/>
          </a:p>
        </p:txBody>
      </p:sp>
    </p:spTree>
    <p:extLst>
      <p:ext uri="{BB962C8B-B14F-4D97-AF65-F5344CB8AC3E}">
        <p14:creationId xmlns:p14="http://schemas.microsoft.com/office/powerpoint/2010/main" val="34657549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Island wildlife, </a:t>
            </a:r>
            <a:r>
              <a:rPr lang="en-US" dirty="0" err="1" smtClean="0"/>
              <a:t>esp</a:t>
            </a:r>
            <a:r>
              <a:rPr lang="en-US" dirty="0" smtClean="0"/>
              <a:t> seabirds, heralded</a:t>
            </a:r>
            <a:r>
              <a:rPr lang="en-US" baseline="0" dirty="0" smtClean="0"/>
              <a:t> as a bell-weather of the Gulf of the </a:t>
            </a:r>
            <a:r>
              <a:rPr lang="en-US" baseline="0" dirty="0" err="1" smtClean="0"/>
              <a:t>Farallones</a:t>
            </a:r>
            <a:r>
              <a:rPr lang="en-US" baseline="0" dirty="0" smtClean="0"/>
              <a:t> marine environment.</a:t>
            </a:r>
          </a:p>
          <a:p>
            <a:r>
              <a:rPr lang="en-US" baseline="0" dirty="0" smtClean="0"/>
              <a:t>Has demonstrated the interconnectedness of the islands and sanctuary.</a:t>
            </a:r>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7</a:t>
            </a:fld>
            <a:endParaRPr lang="en-US" dirty="0"/>
          </a:p>
        </p:txBody>
      </p:sp>
    </p:spTree>
    <p:extLst>
      <p:ext uri="{BB962C8B-B14F-4D97-AF65-F5344CB8AC3E}">
        <p14:creationId xmlns:p14="http://schemas.microsoft.com/office/powerpoint/2010/main" val="28115645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8</a:t>
            </a:fld>
            <a:endParaRPr lang="en-US" dirty="0"/>
          </a:p>
        </p:txBody>
      </p:sp>
    </p:spTree>
    <p:extLst>
      <p:ext uri="{BB962C8B-B14F-4D97-AF65-F5344CB8AC3E}">
        <p14:creationId xmlns:p14="http://schemas.microsoft.com/office/powerpoint/2010/main" val="2999975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an age of mass extinctions.</a:t>
            </a:r>
          </a:p>
          <a:p>
            <a:r>
              <a:rPr lang="en-US" baseline="0" dirty="0" smtClean="0"/>
              <a:t>Despite small % of earth’s land mass, majority of extinctions on islands.</a:t>
            </a:r>
          </a:p>
          <a:p>
            <a:r>
              <a:rPr lang="en-US" baseline="0" dirty="0" smtClean="0"/>
              <a:t>And, large majority of those extinctions are due to invasive species, including things like rats and mice.</a:t>
            </a:r>
          </a:p>
          <a:p>
            <a:r>
              <a:rPr lang="en-US" baseline="0" dirty="0" smtClean="0"/>
              <a:t>Most islands evolved without mammalian predators.  Introductions have been devastating.</a:t>
            </a:r>
          </a:p>
          <a:p>
            <a:r>
              <a:rPr lang="en-US" baseline="0" dirty="0" err="1" smtClean="0"/>
              <a:t>Farallon</a:t>
            </a:r>
            <a:r>
              <a:rPr lang="en-US" baseline="0" dirty="0" smtClean="0"/>
              <a:t> project is part of this global effort.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9</a:t>
            </a:fld>
            <a:endParaRPr lang="en-US" dirty="0"/>
          </a:p>
        </p:txBody>
      </p:sp>
    </p:spTree>
    <p:extLst>
      <p:ext uri="{BB962C8B-B14F-4D97-AF65-F5344CB8AC3E}">
        <p14:creationId xmlns:p14="http://schemas.microsoft.com/office/powerpoint/2010/main" val="410503605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17DF3D3A-1B68-465E-869D-0CD216A065B3}"/>
              </a:ext>
            </a:extLst>
          </p:cNvPr>
          <p:cNvSpPr>
            <a:spLocks noGrp="1"/>
          </p:cNvSpPr>
          <p:nvPr>
            <p:ph type="pic" sz="quarter" idx="11"/>
          </p:nvPr>
        </p:nvSpPr>
        <p:spPr>
          <a:xfrm>
            <a:off x="4955768" y="0"/>
            <a:ext cx="7236231" cy="6858000"/>
          </a:xfrm>
        </p:spPr>
        <p:txBody>
          <a:bodyPr anchor="ctr"/>
          <a:lstStyle>
            <a:lvl1pPr marL="0" indent="0" algn="ctr">
              <a:buNone/>
              <a:defRPr/>
            </a:lvl1pPr>
          </a:lstStyle>
          <a:p>
            <a:endParaRPr lang="en-US" dirty="0"/>
          </a:p>
        </p:txBody>
      </p:sp>
      <p:sp>
        <p:nvSpPr>
          <p:cNvPr id="2" name="Title 1">
            <a:extLst>
              <a:ext uri="{FF2B5EF4-FFF2-40B4-BE49-F238E27FC236}">
                <a16:creationId xmlns:a16="http://schemas.microsoft.com/office/drawing/2014/main" id="{EF19707E-5D63-4290-A993-83A8BD948262}"/>
              </a:ext>
            </a:extLst>
          </p:cNvPr>
          <p:cNvSpPr>
            <a:spLocks noGrp="1"/>
          </p:cNvSpPr>
          <p:nvPr>
            <p:ph type="ctrTitle"/>
          </p:nvPr>
        </p:nvSpPr>
        <p:spPr>
          <a:xfrm>
            <a:off x="1524000" y="573579"/>
            <a:ext cx="3081103" cy="2759826"/>
          </a:xfrm>
        </p:spPr>
        <p:txBody>
          <a:bodyPr anchor="b">
            <a:noAutofit/>
          </a:bodyPr>
          <a:lstStyle>
            <a:lvl1pPr algn="r">
              <a:defRPr sz="4800"/>
            </a:lvl1pPr>
          </a:lstStyle>
          <a:p>
            <a:r>
              <a:rPr lang="en-US" dirty="0"/>
              <a:t>Click to edit Master title style</a:t>
            </a:r>
          </a:p>
        </p:txBody>
      </p:sp>
      <p:sp>
        <p:nvSpPr>
          <p:cNvPr id="3" name="Subtitle 2">
            <a:extLst>
              <a:ext uri="{FF2B5EF4-FFF2-40B4-BE49-F238E27FC236}">
                <a16:creationId xmlns:a16="http://schemas.microsoft.com/office/drawing/2014/main" id="{5EDE746F-241E-40A4-B8A8-D9EBBDC3F6F4}"/>
              </a:ext>
            </a:extLst>
          </p:cNvPr>
          <p:cNvSpPr>
            <a:spLocks noGrp="1"/>
          </p:cNvSpPr>
          <p:nvPr>
            <p:ph type="subTitle" idx="1"/>
          </p:nvPr>
        </p:nvSpPr>
        <p:spPr>
          <a:xfrm>
            <a:off x="1524000" y="3429000"/>
            <a:ext cx="3081103" cy="910244"/>
          </a:xfrm>
        </p:spPr>
        <p:txBody>
          <a:bodyPr/>
          <a:lstStyle>
            <a:lvl1pPr marL="0" indent="0" algn="r">
              <a:buNone/>
              <a:defRPr sz="2400">
                <a:solidFill>
                  <a:srgbClr val="F1730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571CBEA2-3975-45D8-B7C6-310469450743}"/>
              </a:ext>
            </a:extLst>
          </p:cNvPr>
          <p:cNvSpPr>
            <a:spLocks noGrp="1"/>
          </p:cNvSpPr>
          <p:nvPr>
            <p:ph type="dt" sz="half" idx="10"/>
          </p:nvPr>
        </p:nvSpPr>
        <p:spPr>
          <a:xfrm>
            <a:off x="1523999" y="4461684"/>
            <a:ext cx="3081103" cy="365125"/>
          </a:xfrm>
        </p:spPr>
        <p:txBody>
          <a:bodyPr/>
          <a:lstStyle>
            <a:lvl1pPr>
              <a:defRPr sz="1200">
                <a:latin typeface="+mn-lt"/>
              </a:defRPr>
            </a:lvl1pPr>
          </a:lstStyle>
          <a:p>
            <a:pPr algn="r"/>
            <a:fld id="{2906AE72-B24F-4A32-9705-A10CC73C306F}" type="datetime1">
              <a:rPr lang="en-US" smtClean="0"/>
              <a:pPr algn="r"/>
              <a:t>2/18/2020</a:t>
            </a:fld>
            <a:endParaRPr lang="en-US" dirty="0"/>
          </a:p>
        </p:txBody>
      </p:sp>
      <p:pic>
        <p:nvPicPr>
          <p:cNvPr id="7" name="Picture 6">
            <a:extLst>
              <a:ext uri="{FF2B5EF4-FFF2-40B4-BE49-F238E27FC236}">
                <a16:creationId xmlns:a16="http://schemas.microsoft.com/office/drawing/2014/main" id="{066E4946-8F13-4FFD-8951-00FAD40A2E7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94872" y="5890716"/>
            <a:ext cx="610231" cy="726465"/>
          </a:xfrm>
          <a:prstGeom prst="rect">
            <a:avLst/>
          </a:prstGeom>
        </p:spPr>
      </p:pic>
      <p:pic>
        <p:nvPicPr>
          <p:cNvPr id="8" name="Picture 7" descr="A close up of a sign&#10;&#10;Description automatically generated">
            <a:extLst>
              <a:ext uri="{FF2B5EF4-FFF2-40B4-BE49-F238E27FC236}">
                <a16:creationId xmlns:a16="http://schemas.microsoft.com/office/drawing/2014/main" id="{91C0A0B4-D779-454C-8D13-9DB9D1EB230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087219" y="5863919"/>
            <a:ext cx="753262" cy="753262"/>
          </a:xfrm>
          <a:prstGeom prst="rect">
            <a:avLst/>
          </a:prstGeom>
        </p:spPr>
      </p:pic>
      <p:sp>
        <p:nvSpPr>
          <p:cNvPr id="9" name="Rectangle 8">
            <a:extLst>
              <a:ext uri="{FF2B5EF4-FFF2-40B4-BE49-F238E27FC236}">
                <a16:creationId xmlns:a16="http://schemas.microsoft.com/office/drawing/2014/main" id="{38E75E95-6472-4300-A9AE-EB0520C1F74B}"/>
              </a:ext>
            </a:extLst>
          </p:cNvPr>
          <p:cNvSpPr/>
          <p:nvPr userDrawn="1"/>
        </p:nvSpPr>
        <p:spPr>
          <a:xfrm>
            <a:off x="4910049" y="-45720"/>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049403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2230D-5073-4490-9A27-7700C812CBA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E4D7FE2-C452-4043-A87B-E01B1CCAD78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085FC87-B62E-465F-BBD1-DBEBE3B339E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6A9A56F-FE62-4B80-AFEC-E82E58290AD5}"/>
              </a:ext>
            </a:extLst>
          </p:cNvPr>
          <p:cNvSpPr>
            <a:spLocks noGrp="1"/>
          </p:cNvSpPr>
          <p:nvPr>
            <p:ph type="dt" sz="half" idx="10"/>
          </p:nvPr>
        </p:nvSpPr>
        <p:spPr/>
        <p:txBody>
          <a:bodyPr/>
          <a:lstStyle/>
          <a:p>
            <a:fld id="{E7CA8951-0236-41A0-85EF-08B102C7BF22}" type="datetime1">
              <a:rPr lang="en-US" smtClean="0"/>
              <a:t>2/18/2020</a:t>
            </a:fld>
            <a:endParaRPr lang="en-US" dirty="0"/>
          </a:p>
        </p:txBody>
      </p:sp>
      <p:sp>
        <p:nvSpPr>
          <p:cNvPr id="6" name="Footer Placeholder 5">
            <a:extLst>
              <a:ext uri="{FF2B5EF4-FFF2-40B4-BE49-F238E27FC236}">
                <a16:creationId xmlns:a16="http://schemas.microsoft.com/office/drawing/2014/main" id="{8C5A8FD4-04E1-43A2-8DAB-E5D21367DA0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F7613B4-1172-4842-BBE5-D8AC3EE63832}"/>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8160350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23877-B93F-48E6-9B8A-2B5EA1D924B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1E84F20-0932-4EDF-92B2-E74ED33108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AFBD4D6-85FB-4448-B715-3DE4C4519AE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A6C5995-F74D-4B53-8739-C6C878B4DD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0A36F5F-4BCA-4E7D-8CE8-09256E06F5F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55BDD50-CC58-47E9-9E27-7751CC18C94C}"/>
              </a:ext>
            </a:extLst>
          </p:cNvPr>
          <p:cNvSpPr>
            <a:spLocks noGrp="1"/>
          </p:cNvSpPr>
          <p:nvPr>
            <p:ph type="dt" sz="half" idx="10"/>
          </p:nvPr>
        </p:nvSpPr>
        <p:spPr/>
        <p:txBody>
          <a:bodyPr/>
          <a:lstStyle/>
          <a:p>
            <a:fld id="{2C195C15-D73D-4AC5-88F9-C068B6E203AE}" type="datetime1">
              <a:rPr lang="en-US" smtClean="0"/>
              <a:t>2/18/2020</a:t>
            </a:fld>
            <a:endParaRPr lang="en-US" dirty="0"/>
          </a:p>
        </p:txBody>
      </p:sp>
      <p:sp>
        <p:nvSpPr>
          <p:cNvPr id="8" name="Footer Placeholder 7">
            <a:extLst>
              <a:ext uri="{FF2B5EF4-FFF2-40B4-BE49-F238E27FC236}">
                <a16:creationId xmlns:a16="http://schemas.microsoft.com/office/drawing/2014/main" id="{B757AAFA-2001-4441-9D63-EDC4C917307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499C14AA-6946-4EF8-933F-827486B6E981}"/>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806276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56749-8F3E-4BA2-B201-D5129ED2127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A96832-36BE-4FBD-85EB-B2D3135A4B8E}"/>
              </a:ext>
            </a:extLst>
          </p:cNvPr>
          <p:cNvSpPr>
            <a:spLocks noGrp="1"/>
          </p:cNvSpPr>
          <p:nvPr>
            <p:ph type="dt" sz="half" idx="10"/>
          </p:nvPr>
        </p:nvSpPr>
        <p:spPr/>
        <p:txBody>
          <a:bodyPr/>
          <a:lstStyle/>
          <a:p>
            <a:fld id="{8F70EC33-901A-4740-A761-8108CB361765}" type="datetime1">
              <a:rPr lang="en-US" smtClean="0"/>
              <a:t>2/18/2020</a:t>
            </a:fld>
            <a:endParaRPr lang="en-US" dirty="0"/>
          </a:p>
        </p:txBody>
      </p:sp>
      <p:sp>
        <p:nvSpPr>
          <p:cNvPr id="4" name="Footer Placeholder 3">
            <a:extLst>
              <a:ext uri="{FF2B5EF4-FFF2-40B4-BE49-F238E27FC236}">
                <a16:creationId xmlns:a16="http://schemas.microsoft.com/office/drawing/2014/main" id="{FAD8E799-5DC7-44D0-BCE4-7B88CB1BF040}"/>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08280057-A88E-4D28-987B-F43E098B291C}"/>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20371784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5F2BC8C-8E2F-405E-BCEF-958A5C38F629}"/>
              </a:ext>
            </a:extLst>
          </p:cNvPr>
          <p:cNvSpPr>
            <a:spLocks noGrp="1"/>
          </p:cNvSpPr>
          <p:nvPr>
            <p:ph type="dt" sz="half" idx="10"/>
          </p:nvPr>
        </p:nvSpPr>
        <p:spPr/>
        <p:txBody>
          <a:bodyPr/>
          <a:lstStyle/>
          <a:p>
            <a:fld id="{7F7FF9E4-EDBF-4C64-8B45-310FA77DF4FD}" type="datetime1">
              <a:rPr lang="en-US" smtClean="0"/>
              <a:t>2/18/2020</a:t>
            </a:fld>
            <a:endParaRPr lang="en-US" dirty="0"/>
          </a:p>
        </p:txBody>
      </p:sp>
      <p:sp>
        <p:nvSpPr>
          <p:cNvPr id="3" name="Footer Placeholder 2">
            <a:extLst>
              <a:ext uri="{FF2B5EF4-FFF2-40B4-BE49-F238E27FC236}">
                <a16:creationId xmlns:a16="http://schemas.microsoft.com/office/drawing/2014/main" id="{DAB7B376-F898-4493-A4DA-8A04B0DBA9B1}"/>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8A8EF334-3798-44E2-B786-EF21DB6B73E0}"/>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574159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09F90-4B9B-4077-96B9-7E4094A5F31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85066DA-9587-4A63-B3E7-EE7E39DC84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0BF6749-0BBF-4BD4-8C30-925C58BE29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2E1766F-FB7B-4181-95A5-780A771CD285}"/>
              </a:ext>
            </a:extLst>
          </p:cNvPr>
          <p:cNvSpPr>
            <a:spLocks noGrp="1"/>
          </p:cNvSpPr>
          <p:nvPr>
            <p:ph type="dt" sz="half" idx="10"/>
          </p:nvPr>
        </p:nvSpPr>
        <p:spPr/>
        <p:txBody>
          <a:bodyPr/>
          <a:lstStyle/>
          <a:p>
            <a:fld id="{2C823455-0F51-4319-9E62-1B866007C274}" type="datetime1">
              <a:rPr lang="en-US" smtClean="0"/>
              <a:t>2/18/2020</a:t>
            </a:fld>
            <a:endParaRPr lang="en-US" dirty="0"/>
          </a:p>
        </p:txBody>
      </p:sp>
      <p:sp>
        <p:nvSpPr>
          <p:cNvPr id="6" name="Footer Placeholder 5">
            <a:extLst>
              <a:ext uri="{FF2B5EF4-FFF2-40B4-BE49-F238E27FC236}">
                <a16:creationId xmlns:a16="http://schemas.microsoft.com/office/drawing/2014/main" id="{745F3E96-CEEA-414A-BAF6-A9DBA89C217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5182F53-00CE-4617-A35B-CA5509DA6389}"/>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990260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834B1-8895-4116-B6BD-8C3929E212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54D79E5-1C05-44F8-B3F1-B132625825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E540F2F8-EF2C-4CFA-8210-D67CDF6489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970FA60-2A60-496E-BC71-91EA0642BE38}"/>
              </a:ext>
            </a:extLst>
          </p:cNvPr>
          <p:cNvSpPr>
            <a:spLocks noGrp="1"/>
          </p:cNvSpPr>
          <p:nvPr>
            <p:ph type="dt" sz="half" idx="10"/>
          </p:nvPr>
        </p:nvSpPr>
        <p:spPr/>
        <p:txBody>
          <a:bodyPr/>
          <a:lstStyle/>
          <a:p>
            <a:fld id="{DEB82D52-DF0F-4CB0-86CD-E619C32470B4}" type="datetime1">
              <a:rPr lang="en-US" smtClean="0"/>
              <a:t>2/18/2020</a:t>
            </a:fld>
            <a:endParaRPr lang="en-US" dirty="0"/>
          </a:p>
        </p:txBody>
      </p:sp>
      <p:sp>
        <p:nvSpPr>
          <p:cNvPr id="6" name="Footer Placeholder 5">
            <a:extLst>
              <a:ext uri="{FF2B5EF4-FFF2-40B4-BE49-F238E27FC236}">
                <a16:creationId xmlns:a16="http://schemas.microsoft.com/office/drawing/2014/main" id="{43BB42BF-393F-4390-A6E6-C716EDE45D2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39F6320-6C39-48C7-8907-9E11C2239BD1}"/>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059416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B5C8E-451D-444A-9D89-C16711706D6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A4378C0-4B20-489E-912D-DE4CF26D501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033D410-D6D1-49BD-8D88-90ABD00B2150}"/>
              </a:ext>
            </a:extLst>
          </p:cNvPr>
          <p:cNvSpPr>
            <a:spLocks noGrp="1"/>
          </p:cNvSpPr>
          <p:nvPr>
            <p:ph type="dt" sz="half" idx="10"/>
          </p:nvPr>
        </p:nvSpPr>
        <p:spPr/>
        <p:txBody>
          <a:bodyPr/>
          <a:lstStyle/>
          <a:p>
            <a:fld id="{554449F0-B0B7-4D93-A28D-1E7EE27E0DB9}" type="datetime1">
              <a:rPr lang="en-US" smtClean="0"/>
              <a:t>2/18/2020</a:t>
            </a:fld>
            <a:endParaRPr lang="en-US" dirty="0"/>
          </a:p>
        </p:txBody>
      </p:sp>
      <p:sp>
        <p:nvSpPr>
          <p:cNvPr id="5" name="Footer Placeholder 4">
            <a:extLst>
              <a:ext uri="{FF2B5EF4-FFF2-40B4-BE49-F238E27FC236}">
                <a16:creationId xmlns:a16="http://schemas.microsoft.com/office/drawing/2014/main" id="{12F30CF3-4AB0-47BC-B933-FD1D40A15B6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A324B6A-7847-4A0E-8EA9-F7CD55618174}"/>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17413893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57C065-B5E4-4020-A415-0FA2BE82C2C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0B07216-684A-4BF9-A280-99835774D6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833930-AE39-4170-A59C-8E81143DC0D3}"/>
              </a:ext>
            </a:extLst>
          </p:cNvPr>
          <p:cNvSpPr>
            <a:spLocks noGrp="1"/>
          </p:cNvSpPr>
          <p:nvPr>
            <p:ph type="dt" sz="half" idx="10"/>
          </p:nvPr>
        </p:nvSpPr>
        <p:spPr/>
        <p:txBody>
          <a:bodyPr/>
          <a:lstStyle/>
          <a:p>
            <a:fld id="{2C503F13-9B0E-4031-AACF-5663ECDA031A}" type="datetime1">
              <a:rPr lang="en-US" smtClean="0"/>
              <a:t>2/18/2020</a:t>
            </a:fld>
            <a:endParaRPr lang="en-US" dirty="0"/>
          </a:p>
        </p:txBody>
      </p:sp>
      <p:sp>
        <p:nvSpPr>
          <p:cNvPr id="5" name="Footer Placeholder 4">
            <a:extLst>
              <a:ext uri="{FF2B5EF4-FFF2-40B4-BE49-F238E27FC236}">
                <a16:creationId xmlns:a16="http://schemas.microsoft.com/office/drawing/2014/main" id="{251232BF-531B-4CCC-B3BC-CAACED8320B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2ED50FE-6918-4891-9A5D-DD40B5F50725}"/>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27536802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671095A6-A0B1-45F8-9DD7-FB7111418DA2}"/>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rgbClr val="F1730C"/>
                </a:solidFill>
              </a:defRPr>
            </a:lvl1pPr>
            <a:lvl2pPr marL="274320" indent="-182880">
              <a:buClr>
                <a:schemeClr val="accent1"/>
              </a:buClr>
              <a:defRPr sz="1800"/>
            </a:lvl2pPr>
            <a:lvl3pPr marL="548640" indent="-182880">
              <a:defRPr sz="1600"/>
            </a:lvl3pPr>
            <a:lvl4pPr marL="914400" indent="-182880">
              <a:buFont typeface="Century Gothic" panose="020B0502020202020204" pitchFamily="34" charset="0"/>
              <a:buChar char="–"/>
              <a:defRPr sz="1400"/>
            </a:lvl4pPr>
            <a:lvl5pPr marL="1188720" indent="-182880">
              <a:defRPr sz="1200"/>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rgbClr val="007698"/>
                </a:solidFill>
                <a:latin typeface="+mj-lt"/>
              </a:defRPr>
            </a:lvl1pPr>
          </a:lstStyle>
          <a:p>
            <a:pPr lvl="0"/>
            <a:r>
              <a:rPr lang="en-US" dirty="0"/>
              <a:t>Click to edit</a:t>
            </a:r>
          </a:p>
        </p:txBody>
      </p:sp>
      <p:pic>
        <p:nvPicPr>
          <p:cNvPr id="20" name="Picture 19" descr="A drawing of a face&#10;&#10;Description automatically generated">
            <a:extLst>
              <a:ext uri="{FF2B5EF4-FFF2-40B4-BE49-F238E27FC236}">
                <a16:creationId xmlns:a16="http://schemas.microsoft.com/office/drawing/2014/main" id="{B4BA23A2-4C61-4C75-899E-986B9F20D7C8}"/>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1870364" y="6225949"/>
            <a:ext cx="890586" cy="474979"/>
          </a:xfrm>
          <a:prstGeom prst="rect">
            <a:avLst/>
          </a:prstGeom>
        </p:spPr>
      </p:pic>
      <p:sp>
        <p:nvSpPr>
          <p:cNvPr id="7" name="Rectangle 6">
            <a:extLst>
              <a:ext uri="{FF2B5EF4-FFF2-40B4-BE49-F238E27FC236}">
                <a16:creationId xmlns:a16="http://schemas.microsoft.com/office/drawing/2014/main" id="{380BA86A-035D-4343-ADF9-323B5F3F47C8}"/>
              </a:ext>
            </a:extLst>
          </p:cNvPr>
          <p:cNvSpPr/>
          <p:nvPr userDrawn="1"/>
        </p:nvSpPr>
        <p:spPr>
          <a:xfrm>
            <a:off x="3047998" y="-45720"/>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94012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ADA3B3B0-C96C-4F86-B525-51F5F03631CB}"/>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87400" cy="3707476"/>
          </a:xfrm>
        </p:spPr>
        <p:txBody>
          <a:bodyPr/>
          <a:lstStyle>
            <a:lvl1pPr marL="0" indent="0">
              <a:buNone/>
              <a:defRPr sz="2200">
                <a:solidFill>
                  <a:srgbClr val="F1730C"/>
                </a:solidFill>
              </a:defRPr>
            </a:lvl1pPr>
            <a:lvl2pPr marL="274320" indent="-182880">
              <a:buClr>
                <a:schemeClr val="accent1"/>
              </a:buClr>
              <a:defRPr sz="1800"/>
            </a:lvl2pPr>
            <a:lvl3pPr marL="548640" indent="-182880">
              <a:defRPr sz="1600"/>
            </a:lvl3pPr>
            <a:lvl4pPr marL="914400" indent="-182880">
              <a:buFont typeface="Century Gothic" panose="020B0502020202020204" pitchFamily="34" charset="0"/>
              <a:buChar char="–"/>
              <a:defRPr sz="1400"/>
            </a:lvl4pPr>
            <a:lvl5pPr marL="1188720" indent="-182880">
              <a:defRPr sz="1200"/>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87400" cy="1187189"/>
          </a:xfrm>
        </p:spPr>
        <p:txBody>
          <a:bodyPr>
            <a:normAutofit/>
          </a:bodyPr>
          <a:lstStyle>
            <a:lvl1pPr marL="0" indent="0">
              <a:buNone/>
              <a:defRPr sz="3200">
                <a:solidFill>
                  <a:srgbClr val="007698"/>
                </a:solidFill>
                <a:latin typeface="+mj-lt"/>
              </a:defRPr>
            </a:lvl1pPr>
          </a:lstStyle>
          <a:p>
            <a:pPr lvl="0"/>
            <a:r>
              <a:rPr lang="en-US" dirty="0"/>
              <a:t>Click to edit</a:t>
            </a:r>
          </a:p>
        </p:txBody>
      </p:sp>
      <p:pic>
        <p:nvPicPr>
          <p:cNvPr id="11" name="Picture 10" descr="A drawing of a face&#10;&#10;Description automatically generated">
            <a:extLst>
              <a:ext uri="{FF2B5EF4-FFF2-40B4-BE49-F238E27FC236}">
                <a16:creationId xmlns:a16="http://schemas.microsoft.com/office/drawing/2014/main" id="{47F4FA29-CD3E-41E3-9F15-0674DF68F396}"/>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2600759" y="6225949"/>
            <a:ext cx="890586" cy="474979"/>
          </a:xfrm>
          <a:prstGeom prst="rect">
            <a:avLst/>
          </a:prstGeom>
        </p:spPr>
      </p:pic>
      <p:sp>
        <p:nvSpPr>
          <p:cNvPr id="7" name="Rectangle 6">
            <a:extLst>
              <a:ext uri="{FF2B5EF4-FFF2-40B4-BE49-F238E27FC236}">
                <a16:creationId xmlns:a16="http://schemas.microsoft.com/office/drawing/2014/main" id="{380BA86A-035D-4343-ADF9-323B5F3F47C8}"/>
              </a:ext>
            </a:extLst>
          </p:cNvPr>
          <p:cNvSpPr/>
          <p:nvPr userDrawn="1"/>
        </p:nvSpPr>
        <p:spPr>
          <a:xfrm>
            <a:off x="3788025" y="-45720"/>
            <a:ext cx="91440" cy="6949440"/>
          </a:xfrm>
          <a:prstGeom prst="rect">
            <a:avLst/>
          </a:prstGeom>
          <a:solidFill>
            <a:srgbClr val="60B5BA"/>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358659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88C23B12-8A8E-4DDD-9AB8-ADA885851CF3}"/>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8" name="Rectangle 7">
            <a:extLst>
              <a:ext uri="{FF2B5EF4-FFF2-40B4-BE49-F238E27FC236}">
                <a16:creationId xmlns:a16="http://schemas.microsoft.com/office/drawing/2014/main" id="{C789D54E-9B29-4776-BC0E-535B52C8F243}"/>
              </a:ext>
            </a:extLst>
          </p:cNvPr>
          <p:cNvSpPr/>
          <p:nvPr userDrawn="1"/>
        </p:nvSpPr>
        <p:spPr>
          <a:xfrm>
            <a:off x="0" y="0"/>
            <a:ext cx="304799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8500EEF7-C3FE-42E0-9CD6-16FC296BDFAB}"/>
              </a:ext>
            </a:extLst>
          </p:cNvPr>
          <p:cNvSpPr/>
          <p:nvPr userDrawn="1"/>
        </p:nvSpPr>
        <p:spPr>
          <a:xfrm>
            <a:off x="3049575" y="-45720"/>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chemeClr val="bg1"/>
                </a:solidFill>
                <a:latin typeface="+mj-lt"/>
              </a:defRPr>
            </a:lvl1pPr>
          </a:lstStyle>
          <a:p>
            <a:pPr lvl="0"/>
            <a:r>
              <a:rPr lang="en-US" dirty="0"/>
              <a:t>Click to edit</a:t>
            </a:r>
          </a:p>
        </p:txBody>
      </p:sp>
      <p:pic>
        <p:nvPicPr>
          <p:cNvPr id="13" name="Picture 12">
            <a:extLst>
              <a:ext uri="{FF2B5EF4-FFF2-40B4-BE49-F238E27FC236}">
                <a16:creationId xmlns:a16="http://schemas.microsoft.com/office/drawing/2014/main" id="{0DBCDC07-DAB9-4540-973A-BE625B2431E9}"/>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rcRect/>
          <a:stretch/>
        </p:blipFill>
        <p:spPr>
          <a:xfrm>
            <a:off x="1870364" y="6226738"/>
            <a:ext cx="890586" cy="473401"/>
          </a:xfrm>
          <a:prstGeom prst="rect">
            <a:avLst/>
          </a:prstGeom>
        </p:spPr>
      </p:pic>
    </p:spTree>
    <p:extLst>
      <p:ext uri="{BB962C8B-B14F-4D97-AF65-F5344CB8AC3E}">
        <p14:creationId xmlns:p14="http://schemas.microsoft.com/office/powerpoint/2010/main" val="7844867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0936FAEF-DA8D-4ED5-9623-5BD7637420A5}"/>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AC758346-EA57-46A3-8B35-604357CBA953}"/>
              </a:ext>
            </a:extLst>
          </p:cNvPr>
          <p:cNvSpPr/>
          <p:nvPr userDrawn="1"/>
        </p:nvSpPr>
        <p:spPr>
          <a:xfrm>
            <a:off x="0" y="0"/>
            <a:ext cx="378802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54150"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54150" cy="1187189"/>
          </a:xfrm>
        </p:spPr>
        <p:txBody>
          <a:bodyPr>
            <a:normAutofit/>
          </a:bodyPr>
          <a:lstStyle>
            <a:lvl1pPr marL="0" indent="0">
              <a:buNone/>
              <a:defRPr sz="3200">
                <a:solidFill>
                  <a:schemeClr val="bg1"/>
                </a:solidFill>
                <a:latin typeface="+mj-lt"/>
              </a:defRPr>
            </a:lvl1pPr>
          </a:lstStyle>
          <a:p>
            <a:pPr lvl="0"/>
            <a:r>
              <a:rPr lang="en-US" dirty="0"/>
              <a:t>Click to edit</a:t>
            </a:r>
          </a:p>
        </p:txBody>
      </p:sp>
      <p:sp>
        <p:nvSpPr>
          <p:cNvPr id="8" name="Rectangle 7">
            <a:extLst>
              <a:ext uri="{FF2B5EF4-FFF2-40B4-BE49-F238E27FC236}">
                <a16:creationId xmlns:a16="http://schemas.microsoft.com/office/drawing/2014/main" id="{6E714118-237B-45A9-82C4-162E5BA7013C}"/>
              </a:ext>
            </a:extLst>
          </p:cNvPr>
          <p:cNvSpPr/>
          <p:nvPr userDrawn="1"/>
        </p:nvSpPr>
        <p:spPr>
          <a:xfrm>
            <a:off x="3785679" y="-45720"/>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0C0DB34C-C963-4EA1-9375-FC7E33800922}"/>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rcRect/>
          <a:stretch/>
        </p:blipFill>
        <p:spPr>
          <a:xfrm>
            <a:off x="2567509" y="6226738"/>
            <a:ext cx="890586" cy="473401"/>
          </a:xfrm>
          <a:prstGeom prst="rect">
            <a:avLst/>
          </a:prstGeom>
        </p:spPr>
      </p:pic>
    </p:spTree>
    <p:extLst>
      <p:ext uri="{BB962C8B-B14F-4D97-AF65-F5344CB8AC3E}">
        <p14:creationId xmlns:p14="http://schemas.microsoft.com/office/powerpoint/2010/main" val="3081365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789D54E-9B29-4776-BC0E-535B52C8F243}"/>
              </a:ext>
            </a:extLst>
          </p:cNvPr>
          <p:cNvSpPr/>
          <p:nvPr userDrawn="1"/>
        </p:nvSpPr>
        <p:spPr>
          <a:xfrm>
            <a:off x="0" y="0"/>
            <a:ext cx="3047998"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17">
            <a:extLst>
              <a:ext uri="{FF2B5EF4-FFF2-40B4-BE49-F238E27FC236}">
                <a16:creationId xmlns:a16="http://schemas.microsoft.com/office/drawing/2014/main" id="{88C23B12-8A8E-4DDD-9AB8-ADA885851CF3}"/>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8500EEF7-C3FE-42E0-9CD6-16FC296BDFAB}"/>
              </a:ext>
            </a:extLst>
          </p:cNvPr>
          <p:cNvSpPr/>
          <p:nvPr userDrawn="1"/>
        </p:nvSpPr>
        <p:spPr>
          <a:xfrm>
            <a:off x="3049575" y="-45720"/>
            <a:ext cx="91440" cy="6949440"/>
          </a:xfrm>
          <a:prstGeom prst="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chemeClr val="tx1"/>
                </a:solidFill>
              </a:defRPr>
            </a:lvl1pPr>
            <a:lvl2pPr marL="274320" indent="-182880">
              <a:buClr>
                <a:schemeClr val="bg1"/>
              </a:buClr>
              <a:defRPr sz="1800">
                <a:solidFill>
                  <a:schemeClr val="tx1"/>
                </a:solidFill>
              </a:defRPr>
            </a:lvl2pPr>
            <a:lvl3pPr marL="548640" indent="-182880">
              <a:defRPr sz="1600">
                <a:solidFill>
                  <a:schemeClr val="tx1"/>
                </a:solidFill>
              </a:defRPr>
            </a:lvl3pPr>
            <a:lvl4pPr marL="914400" indent="-182880">
              <a:buFont typeface="Century Gothic" panose="020B0502020202020204" pitchFamily="34" charset="0"/>
              <a:buChar char="–"/>
              <a:defRPr sz="1400">
                <a:solidFill>
                  <a:schemeClr val="tx1"/>
                </a:solidFill>
              </a:defRPr>
            </a:lvl4pPr>
            <a:lvl5pPr marL="1188720" indent="-182880">
              <a:defRPr sz="1200">
                <a:solidFill>
                  <a:schemeClr val="tx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chemeClr val="bg1"/>
                </a:solidFill>
                <a:latin typeface="+mj-lt"/>
              </a:defRPr>
            </a:lvl1pPr>
          </a:lstStyle>
          <a:p>
            <a:pPr lvl="0"/>
            <a:r>
              <a:rPr lang="en-US" dirty="0"/>
              <a:t>Click to edit</a:t>
            </a:r>
          </a:p>
        </p:txBody>
      </p:sp>
      <p:pic>
        <p:nvPicPr>
          <p:cNvPr id="11" name="Picture 10" descr="A drawing of a face&#10;&#10;Description automatically generated">
            <a:extLst>
              <a:ext uri="{FF2B5EF4-FFF2-40B4-BE49-F238E27FC236}">
                <a16:creationId xmlns:a16="http://schemas.microsoft.com/office/drawing/2014/main" id="{D6EA1DA8-7B00-418D-9370-366877F0F285}"/>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1870364" y="6225949"/>
            <a:ext cx="890586" cy="474979"/>
          </a:xfrm>
          <a:prstGeom prst="rect">
            <a:avLst/>
          </a:prstGeom>
        </p:spPr>
      </p:pic>
    </p:spTree>
    <p:extLst>
      <p:ext uri="{BB962C8B-B14F-4D97-AF65-F5344CB8AC3E}">
        <p14:creationId xmlns:p14="http://schemas.microsoft.com/office/powerpoint/2010/main" val="3992086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0936FAEF-DA8D-4ED5-9623-5BD7637420A5}"/>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AC758346-EA57-46A3-8B35-604357CBA953}"/>
              </a:ext>
            </a:extLst>
          </p:cNvPr>
          <p:cNvSpPr/>
          <p:nvPr userDrawn="1"/>
        </p:nvSpPr>
        <p:spPr>
          <a:xfrm>
            <a:off x="0" y="0"/>
            <a:ext cx="3788024"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54150"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54150" cy="1187189"/>
          </a:xfrm>
        </p:spPr>
        <p:txBody>
          <a:bodyPr>
            <a:normAutofit/>
          </a:bodyPr>
          <a:lstStyle>
            <a:lvl1pPr marL="0" indent="0">
              <a:buNone/>
              <a:defRPr sz="3200">
                <a:solidFill>
                  <a:schemeClr val="bg1"/>
                </a:solidFill>
                <a:latin typeface="+mj-lt"/>
              </a:defRPr>
            </a:lvl1pPr>
          </a:lstStyle>
          <a:p>
            <a:pPr lvl="0"/>
            <a:r>
              <a:rPr lang="en-US" dirty="0"/>
              <a:t>Click to edit</a:t>
            </a:r>
          </a:p>
        </p:txBody>
      </p:sp>
      <p:sp>
        <p:nvSpPr>
          <p:cNvPr id="8" name="Rectangle 7">
            <a:extLst>
              <a:ext uri="{FF2B5EF4-FFF2-40B4-BE49-F238E27FC236}">
                <a16:creationId xmlns:a16="http://schemas.microsoft.com/office/drawing/2014/main" id="{6E714118-237B-45A9-82C4-162E5BA7013C}"/>
              </a:ext>
            </a:extLst>
          </p:cNvPr>
          <p:cNvSpPr/>
          <p:nvPr userDrawn="1"/>
        </p:nvSpPr>
        <p:spPr>
          <a:xfrm>
            <a:off x="3785679" y="-45720"/>
            <a:ext cx="91440" cy="6949440"/>
          </a:xfrm>
          <a:prstGeom prst="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noFill/>
            </a:endParaRPr>
          </a:p>
        </p:txBody>
      </p:sp>
      <p:pic>
        <p:nvPicPr>
          <p:cNvPr id="11" name="Picture 10">
            <a:extLst>
              <a:ext uri="{FF2B5EF4-FFF2-40B4-BE49-F238E27FC236}">
                <a16:creationId xmlns:a16="http://schemas.microsoft.com/office/drawing/2014/main" id="{0C0DB34C-C963-4EA1-9375-FC7E33800922}"/>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rcRect/>
          <a:stretch/>
        </p:blipFill>
        <p:spPr>
          <a:xfrm>
            <a:off x="2567509" y="6226738"/>
            <a:ext cx="890586" cy="473401"/>
          </a:xfrm>
          <a:prstGeom prst="rect">
            <a:avLst/>
          </a:prstGeom>
        </p:spPr>
      </p:pic>
    </p:spTree>
    <p:extLst>
      <p:ext uri="{BB962C8B-B14F-4D97-AF65-F5344CB8AC3E}">
        <p14:creationId xmlns:p14="http://schemas.microsoft.com/office/powerpoint/2010/main" val="21358563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9" name="Picture Placeholder 17">
            <a:extLst>
              <a:ext uri="{FF2B5EF4-FFF2-40B4-BE49-F238E27FC236}">
                <a16:creationId xmlns:a16="http://schemas.microsoft.com/office/drawing/2014/main" id="{1EB587F3-E9F0-4C8D-AADB-867041C380C8}"/>
              </a:ext>
            </a:extLst>
          </p:cNvPr>
          <p:cNvSpPr>
            <a:spLocks noGrp="1"/>
          </p:cNvSpPr>
          <p:nvPr>
            <p:ph type="pic" sz="quarter" idx="14"/>
          </p:nvPr>
        </p:nvSpPr>
        <p:spPr>
          <a:xfrm>
            <a:off x="0" y="0"/>
            <a:ext cx="12192000" cy="6118585"/>
          </a:xfrm>
        </p:spPr>
        <p:txBody>
          <a:bodyPr anchor="ctr"/>
          <a:lstStyle>
            <a:lvl1pPr marL="0" indent="0" algn="ctr">
              <a:buNone/>
              <a:defRPr/>
            </a:lvl1pPr>
          </a:lstStyle>
          <a:p>
            <a:endParaRPr lang="en-US" dirty="0"/>
          </a:p>
        </p:txBody>
      </p:sp>
      <p:sp>
        <p:nvSpPr>
          <p:cNvPr id="8" name="Rectangle 7">
            <a:extLst>
              <a:ext uri="{FF2B5EF4-FFF2-40B4-BE49-F238E27FC236}">
                <a16:creationId xmlns:a16="http://schemas.microsoft.com/office/drawing/2014/main" id="{8592AF6A-4234-4522-9038-E7B96C380018}"/>
              </a:ext>
            </a:extLst>
          </p:cNvPr>
          <p:cNvSpPr/>
          <p:nvPr userDrawn="1"/>
        </p:nvSpPr>
        <p:spPr>
          <a:xfrm rot="5400000">
            <a:off x="5326381" y="1175774"/>
            <a:ext cx="45719" cy="10698480"/>
          </a:xfrm>
          <a:prstGeom prst="rect">
            <a:avLst/>
          </a:prstGeom>
          <a:solidFill>
            <a:srgbClr val="60B5B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drawing of a face&#10;&#10;Description automatically generated">
            <a:extLst>
              <a:ext uri="{FF2B5EF4-FFF2-40B4-BE49-F238E27FC236}">
                <a16:creationId xmlns:a16="http://schemas.microsoft.com/office/drawing/2014/main" id="{BF6B8201-533A-42D1-B82D-D35901FE57A6}"/>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10931238" y="6287525"/>
            <a:ext cx="890586" cy="474979"/>
          </a:xfrm>
          <a:prstGeom prst="rect">
            <a:avLst/>
          </a:prstGeom>
        </p:spPr>
      </p:pic>
    </p:spTree>
    <p:extLst>
      <p:ext uri="{BB962C8B-B14F-4D97-AF65-F5344CB8AC3E}">
        <p14:creationId xmlns:p14="http://schemas.microsoft.com/office/powerpoint/2010/main" val="1692230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EA368E-1273-4493-880A-A67F298453B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D528513-5127-4348-A2FF-799754D7819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E07D26D-D5E0-4359-9A09-88FEB7BCBACD}"/>
              </a:ext>
            </a:extLst>
          </p:cNvPr>
          <p:cNvSpPr>
            <a:spLocks noGrp="1"/>
          </p:cNvSpPr>
          <p:nvPr>
            <p:ph type="dt" sz="half" idx="10"/>
          </p:nvPr>
        </p:nvSpPr>
        <p:spPr/>
        <p:txBody>
          <a:bodyPr/>
          <a:lstStyle/>
          <a:p>
            <a:fld id="{79B5F547-CBCE-489F-AC4D-6C7149B32137}" type="datetime1">
              <a:rPr lang="en-US" smtClean="0"/>
              <a:t>2/18/2020</a:t>
            </a:fld>
            <a:endParaRPr lang="en-US" dirty="0"/>
          </a:p>
        </p:txBody>
      </p:sp>
      <p:sp>
        <p:nvSpPr>
          <p:cNvPr id="5" name="Footer Placeholder 4">
            <a:extLst>
              <a:ext uri="{FF2B5EF4-FFF2-40B4-BE49-F238E27FC236}">
                <a16:creationId xmlns:a16="http://schemas.microsoft.com/office/drawing/2014/main" id="{79EBF43A-11C2-407A-AE8A-FF962526AF1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DB1254A-B05D-4233-B5FD-1FB4EDEE90B9}"/>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1746912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20D2A28-B4FD-4B58-9CD6-F8479423D0F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2F9031D8-DC55-4A90-A8C9-A11D38D59A6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103D3E01-D437-4791-8D34-55C0E83A3BF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00">
                <a:solidFill>
                  <a:schemeClr val="tx1">
                    <a:tint val="75000"/>
                  </a:schemeClr>
                </a:solidFill>
                <a:latin typeface="+mn-lt"/>
              </a:defRPr>
            </a:lvl1pPr>
          </a:lstStyle>
          <a:p>
            <a:fld id="{52325B0F-C80C-4178-8F80-D0CC6B2CE7FE}" type="datetime1">
              <a:rPr lang="en-US" smtClean="0"/>
              <a:pPr/>
              <a:t>2/18/2020</a:t>
            </a:fld>
            <a:endParaRPr lang="en-US" dirty="0"/>
          </a:p>
        </p:txBody>
      </p:sp>
      <p:sp>
        <p:nvSpPr>
          <p:cNvPr id="5" name="Footer Placeholder 4">
            <a:extLst>
              <a:ext uri="{FF2B5EF4-FFF2-40B4-BE49-F238E27FC236}">
                <a16:creationId xmlns:a16="http://schemas.microsoft.com/office/drawing/2014/main" id="{4C25BBED-6B93-4E4B-ACC0-981A46D0D4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1">
                    <a:tint val="75000"/>
                  </a:schemeClr>
                </a:solidFill>
                <a:latin typeface="+mn-lt"/>
              </a:defRPr>
            </a:lvl1pPr>
          </a:lstStyle>
          <a:p>
            <a:endParaRPr lang="en-US" dirty="0"/>
          </a:p>
        </p:txBody>
      </p:sp>
      <p:sp>
        <p:nvSpPr>
          <p:cNvPr id="6" name="Slide Number Placeholder 5">
            <a:extLst>
              <a:ext uri="{FF2B5EF4-FFF2-40B4-BE49-F238E27FC236}">
                <a16:creationId xmlns:a16="http://schemas.microsoft.com/office/drawing/2014/main" id="{07062317-1BF7-429C-AB0F-F0D0373900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a:solidFill>
                  <a:schemeClr val="bg1">
                    <a:lumMod val="75000"/>
                  </a:schemeClr>
                </a:solidFill>
                <a:latin typeface="+mn-lt"/>
              </a:defRPr>
            </a:lvl1pPr>
          </a:lstStyle>
          <a:p>
            <a:fld id="{FFF42332-FF45-4C7B-82E2-E06EB7787F7D}" type="slidenum">
              <a:rPr lang="en-US" smtClean="0"/>
              <a:pPr/>
              <a:t>‹#›</a:t>
            </a:fld>
            <a:endParaRPr lang="en-US" dirty="0"/>
          </a:p>
        </p:txBody>
      </p:sp>
    </p:spTree>
    <p:extLst>
      <p:ext uri="{BB962C8B-B14F-4D97-AF65-F5344CB8AC3E}">
        <p14:creationId xmlns:p14="http://schemas.microsoft.com/office/powerpoint/2010/main" val="3560053089"/>
      </p:ext>
    </p:extLst>
  </p:cSld>
  <p:clrMap bg1="lt1" tx1="dk1" bg2="lt2" tx2="dk2" accent1="accent1" accent2="accent2" accent3="accent3" accent4="accent4" accent5="accent5" accent6="accent6" hlink="hlink" folHlink="folHlink"/>
  <p:sldLayoutIdLst>
    <p:sldLayoutId id="2147484054" r:id="rId1"/>
    <p:sldLayoutId id="2147484055" r:id="rId2"/>
    <p:sldLayoutId id="2147484066" r:id="rId3"/>
    <p:sldLayoutId id="2147484069" r:id="rId4"/>
    <p:sldLayoutId id="2147484067" r:id="rId5"/>
    <p:sldLayoutId id="2147484073" r:id="rId6"/>
    <p:sldLayoutId id="2147484074" r:id="rId7"/>
    <p:sldLayoutId id="2147484071" r:id="rId8"/>
    <p:sldLayoutId id="2147484056" r:id="rId9"/>
    <p:sldLayoutId id="2147484057" r:id="rId10"/>
    <p:sldLayoutId id="2147484058" r:id="rId11"/>
    <p:sldLayoutId id="2147484059" r:id="rId12"/>
    <p:sldLayoutId id="2147484060" r:id="rId13"/>
    <p:sldLayoutId id="2147484061" r:id="rId14"/>
    <p:sldLayoutId id="2147484062" r:id="rId15"/>
    <p:sldLayoutId id="2147484063" r:id="rId16"/>
    <p:sldLayoutId id="2147484064" r:id="rId17"/>
  </p:sldLayoutIdLst>
  <p:hf hdr="0" ftr="0" dt="0"/>
  <p:txStyles>
    <p:titleStyle>
      <a:lvl1pPr algn="l" defTabSz="914400" rtl="0" eaLnBrk="1" latinLnBrk="0" hangingPunct="1">
        <a:lnSpc>
          <a:spcPct val="100000"/>
        </a:lnSpc>
        <a:spcBef>
          <a:spcPts val="1200"/>
        </a:spcBef>
        <a:buNone/>
        <a:defRPr sz="3600" kern="1200">
          <a:solidFill>
            <a:srgbClr val="007698"/>
          </a:solidFill>
          <a:latin typeface="+mj-lt"/>
          <a:ea typeface="+mj-ea"/>
          <a:cs typeface="+mj-cs"/>
        </a:defRPr>
      </a:lvl1pPr>
    </p:titleStyle>
    <p:body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emf"/><Relationship Id="rId7"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image" Target="../media/image40.png"/></Relationships>
</file>

<file path=ppt/slides/_rels/slide12.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1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4.xml"/><Relationship Id="rId5" Type="http://schemas.openxmlformats.org/officeDocument/2006/relationships/image" Target="../media/image43.jpeg"/><Relationship Id="rId4" Type="http://schemas.openxmlformats.org/officeDocument/2006/relationships/image" Target="../media/image34.emf"/></Relationships>
</file>

<file path=ppt/slides/_rels/slide1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43.jpeg"/><Relationship Id="rId4" Type="http://schemas.openxmlformats.org/officeDocument/2006/relationships/image" Target="../media/image45.png"/></Relationships>
</file>

<file path=ppt/slides/_rels/slide1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43.jpeg"/><Relationship Id="rId4" Type="http://schemas.openxmlformats.org/officeDocument/2006/relationships/image" Target="../media/image47.png"/></Relationships>
</file>

<file path=ppt/slides/_rels/slide1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18.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3.png"/><Relationship Id="rId7" Type="http://schemas.openxmlformats.org/officeDocument/2006/relationships/image" Target="../media/image28.jpeg"/><Relationship Id="rId2" Type="http://schemas.openxmlformats.org/officeDocument/2006/relationships/notesSlide" Target="../notesSlides/notesSlide18.xml"/><Relationship Id="rId1" Type="http://schemas.openxmlformats.org/officeDocument/2006/relationships/slideLayout" Target="../slideLayouts/slideLayout9.xml"/><Relationship Id="rId6" Type="http://schemas.openxmlformats.org/officeDocument/2006/relationships/image" Target="../media/image27.jpeg"/><Relationship Id="rId11" Type="http://schemas.openxmlformats.org/officeDocument/2006/relationships/image" Target="../media/image31.jpeg"/><Relationship Id="rId5" Type="http://schemas.openxmlformats.org/officeDocument/2006/relationships/image" Target="../media/image21.jpeg"/><Relationship Id="rId10" Type="http://schemas.openxmlformats.org/officeDocument/2006/relationships/image" Target="../media/image14.jpeg"/><Relationship Id="rId4" Type="http://schemas.openxmlformats.org/officeDocument/2006/relationships/image" Target="../media/image26.jpeg"/><Relationship Id="rId9" Type="http://schemas.openxmlformats.org/officeDocument/2006/relationships/image" Target="../media/image30.jpeg"/></Relationships>
</file>

<file path=ppt/slides/_rels/slide19.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 Id="rId9" Type="http://schemas.openxmlformats.org/officeDocument/2006/relationships/image" Target="../media/image59.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3.png"/><Relationship Id="rId7" Type="http://schemas.openxmlformats.org/officeDocument/2006/relationships/image" Target="../media/image28.jpeg"/><Relationship Id="rId12" Type="http://schemas.openxmlformats.org/officeDocument/2006/relationships/image" Target="../media/image61.jpeg"/><Relationship Id="rId2" Type="http://schemas.openxmlformats.org/officeDocument/2006/relationships/notesSlide" Target="../notesSlides/notesSlide22.xml"/><Relationship Id="rId1" Type="http://schemas.openxmlformats.org/officeDocument/2006/relationships/slideLayout" Target="../slideLayouts/slideLayout9.xml"/><Relationship Id="rId6" Type="http://schemas.openxmlformats.org/officeDocument/2006/relationships/image" Target="../media/image27.jpeg"/><Relationship Id="rId11" Type="http://schemas.openxmlformats.org/officeDocument/2006/relationships/image" Target="../media/image31.jpeg"/><Relationship Id="rId5" Type="http://schemas.openxmlformats.org/officeDocument/2006/relationships/image" Target="../media/image21.jpeg"/><Relationship Id="rId10" Type="http://schemas.openxmlformats.org/officeDocument/2006/relationships/image" Target="../media/image14.jpeg"/><Relationship Id="rId4" Type="http://schemas.openxmlformats.org/officeDocument/2006/relationships/image" Target="../media/image26.jpeg"/><Relationship Id="rId9" Type="http://schemas.openxmlformats.org/officeDocument/2006/relationships/image" Target="../media/image30.jpeg"/></Relationships>
</file>

<file path=ppt/slides/_rels/slide2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63.jpeg"/></Relationships>
</file>

<file path=ppt/slides/_rels/slide24.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65.jpeg"/></Relationships>
</file>

<file path=ppt/slides/_rels/slide2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66.jpeg"/><Relationship Id="rId5" Type="http://schemas.openxmlformats.org/officeDocument/2006/relationships/image" Target="../media/image34.emf"/><Relationship Id="rId4" Type="http://schemas.openxmlformats.org/officeDocument/2006/relationships/image" Target="../media/image51.jpeg"/></Relationships>
</file>

<file path=ppt/slides/_rels/slide26.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3.png"/><Relationship Id="rId7" Type="http://schemas.openxmlformats.org/officeDocument/2006/relationships/image" Target="../media/image28.jpeg"/><Relationship Id="rId2" Type="http://schemas.openxmlformats.org/officeDocument/2006/relationships/notesSlide" Target="../notesSlides/notesSlide26.xml"/><Relationship Id="rId1" Type="http://schemas.openxmlformats.org/officeDocument/2006/relationships/slideLayout" Target="../slideLayouts/slideLayout9.xml"/><Relationship Id="rId6" Type="http://schemas.openxmlformats.org/officeDocument/2006/relationships/image" Target="../media/image27.jpeg"/><Relationship Id="rId11" Type="http://schemas.openxmlformats.org/officeDocument/2006/relationships/image" Target="../media/image31.jpeg"/><Relationship Id="rId5" Type="http://schemas.openxmlformats.org/officeDocument/2006/relationships/image" Target="../media/image21.jpeg"/><Relationship Id="rId10" Type="http://schemas.openxmlformats.org/officeDocument/2006/relationships/image" Target="../media/image14.jpeg"/><Relationship Id="rId4" Type="http://schemas.openxmlformats.org/officeDocument/2006/relationships/image" Target="../media/image26.jpeg"/><Relationship Id="rId9" Type="http://schemas.openxmlformats.org/officeDocument/2006/relationships/image" Target="../media/image30.jpeg"/></Relationships>
</file>

<file path=ppt/slides/_rels/slide27.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68.png"/><Relationship Id="rId7" Type="http://schemas.openxmlformats.org/officeDocument/2006/relationships/image" Target="../media/image72.emf"/><Relationship Id="rId2" Type="http://schemas.openxmlformats.org/officeDocument/2006/relationships/notesSlide" Target="../notesSlides/notesSlide29.xml"/><Relationship Id="rId1" Type="http://schemas.openxmlformats.org/officeDocument/2006/relationships/slideLayout" Target="../slideLayouts/slideLayout13.xml"/><Relationship Id="rId6" Type="http://schemas.openxmlformats.org/officeDocument/2006/relationships/image" Target="../media/image71.emf"/><Relationship Id="rId5" Type="http://schemas.openxmlformats.org/officeDocument/2006/relationships/image" Target="../media/image70.jpg"/><Relationship Id="rId4" Type="http://schemas.openxmlformats.org/officeDocument/2006/relationships/image" Target="../media/image69.emf"/></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3.png"/><Relationship Id="rId7" Type="http://schemas.openxmlformats.org/officeDocument/2006/relationships/image" Target="../media/image28.jpeg"/><Relationship Id="rId2" Type="http://schemas.openxmlformats.org/officeDocument/2006/relationships/notesSlide" Target="../notesSlides/notesSlide30.xml"/><Relationship Id="rId1" Type="http://schemas.openxmlformats.org/officeDocument/2006/relationships/slideLayout" Target="../slideLayouts/slideLayout9.xml"/><Relationship Id="rId6" Type="http://schemas.openxmlformats.org/officeDocument/2006/relationships/image" Target="../media/image27.jpeg"/><Relationship Id="rId11" Type="http://schemas.openxmlformats.org/officeDocument/2006/relationships/image" Target="../media/image31.jpeg"/><Relationship Id="rId5" Type="http://schemas.openxmlformats.org/officeDocument/2006/relationships/image" Target="../media/image21.jpeg"/><Relationship Id="rId10" Type="http://schemas.openxmlformats.org/officeDocument/2006/relationships/image" Target="../media/image14.jpeg"/><Relationship Id="rId4" Type="http://schemas.openxmlformats.org/officeDocument/2006/relationships/image" Target="../media/image26.jpeg"/><Relationship Id="rId9" Type="http://schemas.openxmlformats.org/officeDocument/2006/relationships/image" Target="../media/image30.jpeg"/></Relationships>
</file>

<file path=ppt/slides/_rels/slide31.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2.jpeg"/><Relationship Id="rId7" Type="http://schemas.openxmlformats.org/officeDocument/2006/relationships/image" Target="../media/image7.jpeg"/><Relationship Id="rId2" Type="http://schemas.openxmlformats.org/officeDocument/2006/relationships/notesSlide" Target="../notesSlides/notesSlide31.xml"/><Relationship Id="rId1" Type="http://schemas.openxmlformats.org/officeDocument/2006/relationships/slideLayout" Target="../slideLayouts/slideLayout6.xml"/><Relationship Id="rId6" Type="http://schemas.openxmlformats.org/officeDocument/2006/relationships/image" Target="../media/image18.jpeg"/><Relationship Id="rId5" Type="http://schemas.openxmlformats.org/officeDocument/2006/relationships/image" Target="../media/image19.jpeg"/><Relationship Id="rId4" Type="http://schemas.openxmlformats.org/officeDocument/2006/relationships/image" Target="../media/image73.jpeg"/></Relationships>
</file>

<file path=ppt/slides/_rels/slide32.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image" Target="../media/image75.png"/></Relationships>
</file>

<file path=ppt/slides/_rels/slide33.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33.xml"/><Relationship Id="rId1" Type="http://schemas.openxmlformats.org/officeDocument/2006/relationships/slideLayout" Target="../slideLayouts/slideLayout6.xml"/><Relationship Id="rId6" Type="http://schemas.openxmlformats.org/officeDocument/2006/relationships/image" Target="../media/image79.jpeg"/><Relationship Id="rId5" Type="http://schemas.openxmlformats.org/officeDocument/2006/relationships/image" Target="../media/image78.jpg"/><Relationship Id="rId4" Type="http://schemas.openxmlformats.org/officeDocument/2006/relationships/image" Target="../media/image77.jpeg"/></Relationships>
</file>

<file path=ppt/slides/_rels/slide34.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3.png"/><Relationship Id="rId7" Type="http://schemas.openxmlformats.org/officeDocument/2006/relationships/image" Target="../media/image28.jpeg"/><Relationship Id="rId2" Type="http://schemas.openxmlformats.org/officeDocument/2006/relationships/notesSlide" Target="../notesSlides/notesSlide35.xml"/><Relationship Id="rId1" Type="http://schemas.openxmlformats.org/officeDocument/2006/relationships/slideLayout" Target="../slideLayouts/slideLayout9.xml"/><Relationship Id="rId6" Type="http://schemas.openxmlformats.org/officeDocument/2006/relationships/image" Target="../media/image27.jpeg"/><Relationship Id="rId11" Type="http://schemas.openxmlformats.org/officeDocument/2006/relationships/image" Target="../media/image31.jpeg"/><Relationship Id="rId5" Type="http://schemas.openxmlformats.org/officeDocument/2006/relationships/image" Target="../media/image21.jpeg"/><Relationship Id="rId10" Type="http://schemas.openxmlformats.org/officeDocument/2006/relationships/image" Target="../media/image14.jpeg"/><Relationship Id="rId4" Type="http://schemas.openxmlformats.org/officeDocument/2006/relationships/image" Target="../media/image26.jpeg"/><Relationship Id="rId9" Type="http://schemas.openxmlformats.org/officeDocument/2006/relationships/image" Target="../media/image30.jpeg"/></Relationships>
</file>

<file path=ppt/slides/_rels/slide3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37.xml"/><Relationship Id="rId1" Type="http://schemas.openxmlformats.org/officeDocument/2006/relationships/slideLayout" Target="../slideLayouts/slideLayout5.xml"/><Relationship Id="rId4" Type="http://schemas.openxmlformats.org/officeDocument/2006/relationships/image" Target="../media/image83.png"/></Relationships>
</file>

<file path=ppt/slides/_rels/slide38.xml.rels><?xml version="1.0" encoding="UTF-8" standalone="yes"?>
<Relationships xmlns="http://schemas.openxmlformats.org/package/2006/relationships"><Relationship Id="rId8" Type="http://schemas.openxmlformats.org/officeDocument/2006/relationships/image" Target="../media/image89.jpeg"/><Relationship Id="rId13" Type="http://schemas.openxmlformats.org/officeDocument/2006/relationships/image" Target="../media/image94.jpg"/><Relationship Id="rId18" Type="http://schemas.openxmlformats.org/officeDocument/2006/relationships/image" Target="../media/image99.jpg"/><Relationship Id="rId3" Type="http://schemas.openxmlformats.org/officeDocument/2006/relationships/image" Target="../media/image84.png"/><Relationship Id="rId7" Type="http://schemas.openxmlformats.org/officeDocument/2006/relationships/image" Target="../media/image88.jpg"/><Relationship Id="rId12" Type="http://schemas.openxmlformats.org/officeDocument/2006/relationships/image" Target="../media/image93.png"/><Relationship Id="rId17" Type="http://schemas.openxmlformats.org/officeDocument/2006/relationships/image" Target="../media/image98.jpeg"/><Relationship Id="rId2" Type="http://schemas.openxmlformats.org/officeDocument/2006/relationships/notesSlide" Target="../notesSlides/notesSlide38.xml"/><Relationship Id="rId16" Type="http://schemas.openxmlformats.org/officeDocument/2006/relationships/image" Target="../media/image97.jpeg"/><Relationship Id="rId1" Type="http://schemas.openxmlformats.org/officeDocument/2006/relationships/slideLayout" Target="../slideLayouts/slideLayout8.xml"/><Relationship Id="rId6" Type="http://schemas.openxmlformats.org/officeDocument/2006/relationships/image" Target="../media/image87.png"/><Relationship Id="rId11" Type="http://schemas.openxmlformats.org/officeDocument/2006/relationships/image" Target="../media/image92.png"/><Relationship Id="rId5" Type="http://schemas.openxmlformats.org/officeDocument/2006/relationships/image" Target="../media/image86.png"/><Relationship Id="rId15" Type="http://schemas.openxmlformats.org/officeDocument/2006/relationships/image" Target="../media/image96.png"/><Relationship Id="rId10" Type="http://schemas.openxmlformats.org/officeDocument/2006/relationships/image" Target="../media/image91.jpeg"/><Relationship Id="rId4" Type="http://schemas.openxmlformats.org/officeDocument/2006/relationships/image" Target="../media/image85.jpg"/><Relationship Id="rId9" Type="http://schemas.openxmlformats.org/officeDocument/2006/relationships/image" Target="../media/image90.jpeg"/><Relationship Id="rId14" Type="http://schemas.openxmlformats.org/officeDocument/2006/relationships/image" Target="../media/image95.png"/></Relationships>
</file>

<file path=ppt/slides/_rels/slide39.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emf"/><Relationship Id="rId7"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11.jpeg"/><Relationship Id="rId5" Type="http://schemas.openxmlformats.org/officeDocument/2006/relationships/image" Target="../media/image10.jpeg"/><Relationship Id="rId10" Type="http://schemas.openxmlformats.org/officeDocument/2006/relationships/image" Target="../media/image15.jpeg"/><Relationship Id="rId4" Type="http://schemas.openxmlformats.org/officeDocument/2006/relationships/image" Target="../media/image9.jpeg"/><Relationship Id="rId9" Type="http://schemas.openxmlformats.org/officeDocument/2006/relationships/image" Target="../media/image14.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104.emf"/></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6.xml"/><Relationship Id="rId1" Type="http://schemas.openxmlformats.org/officeDocument/2006/relationships/slideLayout" Target="../slideLayouts/slideLayout8.xml"/><Relationship Id="rId5" Type="http://schemas.openxmlformats.org/officeDocument/2006/relationships/image" Target="../media/image23.jpeg"/><Relationship Id="rId4" Type="http://schemas.openxmlformats.org/officeDocument/2006/relationships/image" Target="../media/image22.jpeg"/></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3.png"/><Relationship Id="rId7" Type="http://schemas.openxmlformats.org/officeDocument/2006/relationships/image" Target="../media/image28.jpeg"/><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image" Target="../media/image27.jpeg"/><Relationship Id="rId11" Type="http://schemas.openxmlformats.org/officeDocument/2006/relationships/image" Target="../media/image31.jpeg"/><Relationship Id="rId5" Type="http://schemas.openxmlformats.org/officeDocument/2006/relationships/image" Target="../media/image21.jpeg"/><Relationship Id="rId10" Type="http://schemas.openxmlformats.org/officeDocument/2006/relationships/image" Target="../media/image14.jpeg"/><Relationship Id="rId4" Type="http://schemas.openxmlformats.org/officeDocument/2006/relationships/image" Target="../media/image26.jpeg"/><Relationship Id="rId9" Type="http://schemas.openxmlformats.org/officeDocument/2006/relationships/image" Target="../media/image30.jpeg"/></Relationships>
</file>

<file path=ppt/slides/_rels/slide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rocky island in the middle of a body of water&#10;&#10;Description automatically generated">
            <a:extLst>
              <a:ext uri="{FF2B5EF4-FFF2-40B4-BE49-F238E27FC236}">
                <a16:creationId xmlns:a16="http://schemas.microsoft.com/office/drawing/2014/main" id="{5E96CBE5-803B-4998-83ED-6A184FC9DCB8}"/>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l="5426" r="10768"/>
          <a:stretch/>
        </p:blipFill>
        <p:spPr>
          <a:xfrm>
            <a:off x="4956175" y="0"/>
            <a:ext cx="7235825" cy="6858000"/>
          </a:xfrm>
        </p:spPr>
      </p:pic>
      <p:sp>
        <p:nvSpPr>
          <p:cNvPr id="24" name="Title 23">
            <a:extLst>
              <a:ext uri="{FF2B5EF4-FFF2-40B4-BE49-F238E27FC236}">
                <a16:creationId xmlns:a16="http://schemas.microsoft.com/office/drawing/2014/main" id="{2A4FF4FA-1AC6-4703-A792-861E94A51B8B}"/>
              </a:ext>
            </a:extLst>
          </p:cNvPr>
          <p:cNvSpPr>
            <a:spLocks noGrp="1"/>
          </p:cNvSpPr>
          <p:nvPr>
            <p:ph type="ctrTitle"/>
          </p:nvPr>
        </p:nvSpPr>
        <p:spPr>
          <a:xfrm>
            <a:off x="557784" y="1184488"/>
            <a:ext cx="3929873" cy="2244512"/>
          </a:xfrm>
        </p:spPr>
        <p:txBody>
          <a:bodyPr/>
          <a:lstStyle/>
          <a:p>
            <a:r>
              <a:rPr lang="en-US" sz="6000" dirty="0"/>
              <a:t>Farallon Islands  </a:t>
            </a:r>
            <a:r>
              <a:rPr lang="en-US" dirty="0"/>
              <a:t/>
            </a:r>
            <a:br>
              <a:rPr lang="en-US" dirty="0"/>
            </a:br>
            <a:r>
              <a:rPr lang="en-US" sz="2400" dirty="0"/>
              <a:t>National Wildlife Refuge</a:t>
            </a:r>
            <a:endParaRPr lang="en-US" dirty="0"/>
          </a:p>
        </p:txBody>
      </p:sp>
      <p:sp>
        <p:nvSpPr>
          <p:cNvPr id="25" name="Subtitle 24">
            <a:extLst>
              <a:ext uri="{FF2B5EF4-FFF2-40B4-BE49-F238E27FC236}">
                <a16:creationId xmlns:a16="http://schemas.microsoft.com/office/drawing/2014/main" id="{78C04B31-1730-4649-ADAC-7464FF6F536F}"/>
              </a:ext>
            </a:extLst>
          </p:cNvPr>
          <p:cNvSpPr>
            <a:spLocks noGrp="1"/>
          </p:cNvSpPr>
          <p:nvPr>
            <p:ph type="subTitle" idx="1"/>
          </p:nvPr>
        </p:nvSpPr>
        <p:spPr>
          <a:xfrm>
            <a:off x="1291904" y="3868684"/>
            <a:ext cx="3195754" cy="910244"/>
          </a:xfrm>
        </p:spPr>
        <p:txBody>
          <a:bodyPr>
            <a:normAutofit fontScale="92500"/>
          </a:bodyPr>
          <a:lstStyle/>
          <a:p>
            <a:r>
              <a:rPr lang="en-US" dirty="0"/>
              <a:t>Invasive House </a:t>
            </a:r>
            <a:r>
              <a:rPr lang="en-US" dirty="0" smtClean="0"/>
              <a:t>Mouse </a:t>
            </a:r>
            <a:r>
              <a:rPr lang="en-US" dirty="0"/>
              <a:t>Eradication Project</a:t>
            </a:r>
          </a:p>
        </p:txBody>
      </p:sp>
      <p:sp>
        <p:nvSpPr>
          <p:cNvPr id="55" name="Rectangle 54">
            <a:extLst>
              <a:ext uri="{FF2B5EF4-FFF2-40B4-BE49-F238E27FC236}">
                <a16:creationId xmlns:a16="http://schemas.microsoft.com/office/drawing/2014/main" id="{9B297087-F320-4C25-ACC0-67460FE3A314}"/>
              </a:ext>
            </a:extLst>
          </p:cNvPr>
          <p:cNvSpPr/>
          <p:nvPr/>
        </p:nvSpPr>
        <p:spPr>
          <a:xfrm>
            <a:off x="4910049" y="-27432"/>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989773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C7F4C144-0711-48DC-9723-9D6713A43333}"/>
              </a:ext>
            </a:extLst>
          </p:cNvPr>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8733" r="8733" b="3614"/>
          <a:stretch/>
        </p:blipFill>
        <p:spPr>
          <a:xfrm>
            <a:off x="3879464" y="1"/>
            <a:ext cx="8312535" cy="6858000"/>
          </a:xfrm>
        </p:spPr>
      </p:pic>
      <p:sp>
        <p:nvSpPr>
          <p:cNvPr id="6" name="Content Placeholder 5">
            <a:extLst>
              <a:ext uri="{FF2B5EF4-FFF2-40B4-BE49-F238E27FC236}">
                <a16:creationId xmlns:a16="http://schemas.microsoft.com/office/drawing/2014/main" id="{029071E5-0E50-462A-BE5E-D700D81D7437}"/>
              </a:ext>
            </a:extLst>
          </p:cNvPr>
          <p:cNvSpPr>
            <a:spLocks noGrp="1"/>
          </p:cNvSpPr>
          <p:nvPr>
            <p:ph idx="1"/>
          </p:nvPr>
        </p:nvSpPr>
        <p:spPr>
          <a:xfrm>
            <a:off x="303945" y="3226231"/>
            <a:ext cx="3154150" cy="2165465"/>
          </a:xfrm>
        </p:spPr>
        <p:txBody>
          <a:bodyPr/>
          <a:lstStyle/>
          <a:p>
            <a:pPr lvl="1"/>
            <a:r>
              <a:rPr lang="en-US" sz="2000" dirty="0"/>
              <a:t>Density estimate of approximately </a:t>
            </a:r>
            <a:r>
              <a:rPr lang="en-US" sz="2000" b="1" dirty="0">
                <a:solidFill>
                  <a:srgbClr val="FFC000"/>
                </a:solidFill>
              </a:rPr>
              <a:t>500</a:t>
            </a:r>
            <a:r>
              <a:rPr lang="en-US" sz="2000" dirty="0"/>
              <a:t> mice per acre </a:t>
            </a:r>
          </a:p>
          <a:p>
            <a:pPr lvl="1"/>
            <a:r>
              <a:rPr lang="en-US" sz="2000" dirty="0"/>
              <a:t>House mouse densities commonly range from </a:t>
            </a:r>
            <a:br>
              <a:rPr lang="en-US" sz="2000" dirty="0"/>
            </a:br>
            <a:r>
              <a:rPr lang="en-US" sz="2000" b="1" dirty="0">
                <a:solidFill>
                  <a:srgbClr val="FFC000"/>
                </a:solidFill>
              </a:rPr>
              <a:t>4 to 20 </a:t>
            </a:r>
            <a:r>
              <a:rPr lang="en-US" sz="2000" dirty="0"/>
              <a:t>per acre</a:t>
            </a:r>
          </a:p>
          <a:p>
            <a:endParaRPr lang="en-US" dirty="0"/>
          </a:p>
        </p:txBody>
      </p:sp>
      <p:sp>
        <p:nvSpPr>
          <p:cNvPr id="8" name="Text Placeholder 7">
            <a:extLst>
              <a:ext uri="{FF2B5EF4-FFF2-40B4-BE49-F238E27FC236}">
                <a16:creationId xmlns:a16="http://schemas.microsoft.com/office/drawing/2014/main" id="{0BAD64E6-7C13-41D5-B5CE-497CC0F537CA}"/>
              </a:ext>
            </a:extLst>
          </p:cNvPr>
          <p:cNvSpPr>
            <a:spLocks noGrp="1"/>
          </p:cNvSpPr>
          <p:nvPr>
            <p:ph type="body" sz="quarter" idx="13"/>
          </p:nvPr>
        </p:nvSpPr>
        <p:spPr>
          <a:xfrm>
            <a:off x="303945" y="558484"/>
            <a:ext cx="3154150" cy="2667747"/>
          </a:xfrm>
        </p:spPr>
        <p:txBody>
          <a:bodyPr>
            <a:normAutofit/>
          </a:bodyPr>
          <a:lstStyle/>
          <a:p>
            <a:r>
              <a:rPr lang="en-US" dirty="0"/>
              <a:t>Density of Invasive House Mice </a:t>
            </a:r>
            <a:br>
              <a:rPr lang="en-US" dirty="0"/>
            </a:br>
            <a:r>
              <a:rPr lang="en-US" sz="2400" dirty="0"/>
              <a:t>on Southeast Farallon Island</a:t>
            </a:r>
            <a:endParaRPr lang="en-US" dirty="0"/>
          </a:p>
        </p:txBody>
      </p:sp>
      <p:sp>
        <p:nvSpPr>
          <p:cNvPr id="16" name="TextBox 15">
            <a:extLst>
              <a:ext uri="{FF2B5EF4-FFF2-40B4-BE49-F238E27FC236}">
                <a16:creationId xmlns:a16="http://schemas.microsoft.com/office/drawing/2014/main" id="{E04E6A0C-7D3C-430A-8ED0-9D14FFD60384}"/>
              </a:ext>
            </a:extLst>
          </p:cNvPr>
          <p:cNvSpPr txBox="1"/>
          <p:nvPr/>
        </p:nvSpPr>
        <p:spPr>
          <a:xfrm>
            <a:off x="4797748" y="2766247"/>
            <a:ext cx="1952625" cy="523220"/>
          </a:xfrm>
          <a:prstGeom prst="rect">
            <a:avLst/>
          </a:prstGeom>
          <a:noFill/>
        </p:spPr>
        <p:txBody>
          <a:bodyPr wrap="square" rtlCol="0">
            <a:spAutoFit/>
          </a:bodyPr>
          <a:lstStyle/>
          <a:p>
            <a:pPr algn="ctr"/>
            <a:r>
              <a:rPr lang="en-US" sz="1400" b="1" dirty="0"/>
              <a:t>Typical House Mouse Density</a:t>
            </a:r>
          </a:p>
        </p:txBody>
      </p:sp>
      <p:sp>
        <p:nvSpPr>
          <p:cNvPr id="26" name="TextBox 25">
            <a:extLst>
              <a:ext uri="{FF2B5EF4-FFF2-40B4-BE49-F238E27FC236}">
                <a16:creationId xmlns:a16="http://schemas.microsoft.com/office/drawing/2014/main" id="{5E2FD1FD-86E8-4376-9384-31A42A369D99}"/>
              </a:ext>
            </a:extLst>
          </p:cNvPr>
          <p:cNvSpPr txBox="1"/>
          <p:nvPr/>
        </p:nvSpPr>
        <p:spPr>
          <a:xfrm>
            <a:off x="8886010" y="2766247"/>
            <a:ext cx="1952625" cy="738664"/>
          </a:xfrm>
          <a:prstGeom prst="rect">
            <a:avLst/>
          </a:prstGeom>
          <a:noFill/>
        </p:spPr>
        <p:txBody>
          <a:bodyPr wrap="square" rtlCol="0">
            <a:spAutoFit/>
          </a:bodyPr>
          <a:lstStyle/>
          <a:p>
            <a:pPr algn="ctr"/>
            <a:r>
              <a:rPr lang="en-US" sz="1400" b="1" dirty="0"/>
              <a:t>Farallon Island House Mouse Density</a:t>
            </a:r>
          </a:p>
        </p:txBody>
      </p:sp>
      <p:sp>
        <p:nvSpPr>
          <p:cNvPr id="2" name="TextBox 1">
            <a:extLst>
              <a:ext uri="{FF2B5EF4-FFF2-40B4-BE49-F238E27FC236}">
                <a16:creationId xmlns:a16="http://schemas.microsoft.com/office/drawing/2014/main" id="{E90462A3-3094-4825-8D0A-20B6E536B617}"/>
              </a:ext>
            </a:extLst>
          </p:cNvPr>
          <p:cNvSpPr txBox="1"/>
          <p:nvPr/>
        </p:nvSpPr>
        <p:spPr>
          <a:xfrm>
            <a:off x="3924013" y="348778"/>
            <a:ext cx="8223436" cy="830997"/>
          </a:xfrm>
          <a:prstGeom prst="rect">
            <a:avLst/>
          </a:prstGeom>
          <a:noFill/>
        </p:spPr>
        <p:txBody>
          <a:bodyPr wrap="square" rtlCol="0">
            <a:spAutoFit/>
          </a:bodyPr>
          <a:lstStyle/>
          <a:p>
            <a:pPr algn="ctr"/>
            <a:r>
              <a:rPr lang="en-US" sz="2400" dirty="0">
                <a:solidFill>
                  <a:srgbClr val="007698"/>
                </a:solidFill>
              </a:rPr>
              <a:t>Highest Reported Density of Invasive House Mice </a:t>
            </a:r>
            <a:br>
              <a:rPr lang="en-US" sz="2400" dirty="0">
                <a:solidFill>
                  <a:srgbClr val="007698"/>
                </a:solidFill>
              </a:rPr>
            </a:br>
            <a:r>
              <a:rPr lang="en-US" sz="2400" dirty="0">
                <a:solidFill>
                  <a:srgbClr val="007698"/>
                </a:solidFill>
              </a:rPr>
              <a:t>for Any Island in the World</a:t>
            </a:r>
          </a:p>
        </p:txBody>
      </p:sp>
      <p:sp>
        <p:nvSpPr>
          <p:cNvPr id="9" name="Rectangle 8">
            <a:extLst>
              <a:ext uri="{FF2B5EF4-FFF2-40B4-BE49-F238E27FC236}">
                <a16:creationId xmlns:a16="http://schemas.microsoft.com/office/drawing/2014/main" id="{E9351CBA-9115-4F4F-B2A1-794F4ED4AE53}"/>
              </a:ext>
            </a:extLst>
          </p:cNvPr>
          <p:cNvSpPr/>
          <p:nvPr/>
        </p:nvSpPr>
        <p:spPr>
          <a:xfrm>
            <a:off x="3769601"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648108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4" name="Straight Arrow Connector 33">
            <a:extLst>
              <a:ext uri="{FF2B5EF4-FFF2-40B4-BE49-F238E27FC236}">
                <a16:creationId xmlns:a16="http://schemas.microsoft.com/office/drawing/2014/main" id="{F93958B0-018A-48B4-9F91-54D4BE70844D}"/>
              </a:ext>
            </a:extLst>
          </p:cNvPr>
          <p:cNvCxnSpPr>
            <a:cxnSpLocks/>
          </p:cNvCxnSpPr>
          <p:nvPr/>
        </p:nvCxnSpPr>
        <p:spPr>
          <a:xfrm flipH="1" flipV="1">
            <a:off x="4408497" y="1525730"/>
            <a:ext cx="3362396" cy="1822427"/>
          </a:xfrm>
          <a:prstGeom prst="straightConnector1">
            <a:avLst/>
          </a:prstGeom>
          <a:ln w="508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9CE68455-CA18-4B63-8135-55B6E3B7A078}"/>
              </a:ext>
            </a:extLst>
          </p:cNvPr>
          <p:cNvCxnSpPr>
            <a:cxnSpLocks/>
          </p:cNvCxnSpPr>
          <p:nvPr/>
        </p:nvCxnSpPr>
        <p:spPr>
          <a:xfrm>
            <a:off x="3596643" y="3338883"/>
            <a:ext cx="800431" cy="0"/>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B9ADB732-DD3D-46DB-AF75-D0CDD2C7F79A}"/>
              </a:ext>
            </a:extLst>
          </p:cNvPr>
          <p:cNvCxnSpPr>
            <a:cxnSpLocks/>
          </p:cNvCxnSpPr>
          <p:nvPr/>
        </p:nvCxnSpPr>
        <p:spPr>
          <a:xfrm>
            <a:off x="3596643" y="3823792"/>
            <a:ext cx="800431" cy="0"/>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448FE58D-40C5-4B28-893E-ED999F386720}"/>
              </a:ext>
            </a:extLst>
          </p:cNvPr>
          <p:cNvCxnSpPr>
            <a:cxnSpLocks/>
          </p:cNvCxnSpPr>
          <p:nvPr/>
        </p:nvCxnSpPr>
        <p:spPr>
          <a:xfrm flipV="1">
            <a:off x="8121206" y="1865253"/>
            <a:ext cx="1673574" cy="1240446"/>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ABA2FEBA-9F55-488F-BB4D-D69934DF4E00}"/>
              </a:ext>
            </a:extLst>
          </p:cNvPr>
          <p:cNvCxnSpPr>
            <a:cxnSpLocks/>
          </p:cNvCxnSpPr>
          <p:nvPr/>
        </p:nvCxnSpPr>
        <p:spPr>
          <a:xfrm flipH="1" flipV="1">
            <a:off x="4520680" y="1160520"/>
            <a:ext cx="3507853" cy="1998302"/>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BE485958-9063-4D4F-8319-ADC7A7606720}"/>
              </a:ext>
            </a:extLst>
          </p:cNvPr>
          <p:cNvCxnSpPr>
            <a:cxnSpLocks/>
          </p:cNvCxnSpPr>
          <p:nvPr/>
        </p:nvCxnSpPr>
        <p:spPr>
          <a:xfrm>
            <a:off x="8057013" y="3168328"/>
            <a:ext cx="1642305" cy="2323149"/>
          </a:xfrm>
          <a:prstGeom prst="straightConnector1">
            <a:avLst/>
          </a:prstGeom>
          <a:ln w="127000" cmpd="dbl">
            <a:solidFill>
              <a:schemeClr val="accent5"/>
            </a:solidFill>
            <a:prstDash val="solid"/>
            <a:tailEnd type="stealth"/>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2B0565C5-FEC6-4DC7-9956-DAA79BD483A7}"/>
              </a:ext>
            </a:extLst>
          </p:cNvPr>
          <p:cNvCxnSpPr>
            <a:cxnSpLocks/>
          </p:cNvCxnSpPr>
          <p:nvPr/>
        </p:nvCxnSpPr>
        <p:spPr>
          <a:xfrm>
            <a:off x="8103647" y="3105699"/>
            <a:ext cx="1977253" cy="1993788"/>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99066CD1-77DC-4CCD-BC59-394EB5736425}"/>
              </a:ext>
            </a:extLst>
          </p:cNvPr>
          <p:cNvCxnSpPr>
            <a:cxnSpLocks/>
          </p:cNvCxnSpPr>
          <p:nvPr/>
        </p:nvCxnSpPr>
        <p:spPr>
          <a:xfrm flipH="1">
            <a:off x="5743507" y="3161096"/>
            <a:ext cx="2285025" cy="1796332"/>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F93958B0-018A-48B4-9F91-54D4BE70844D}"/>
              </a:ext>
            </a:extLst>
          </p:cNvPr>
          <p:cNvCxnSpPr>
            <a:cxnSpLocks/>
          </p:cNvCxnSpPr>
          <p:nvPr/>
        </p:nvCxnSpPr>
        <p:spPr>
          <a:xfrm flipH="1">
            <a:off x="6165611" y="3170602"/>
            <a:ext cx="1891661" cy="2132648"/>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sp>
        <p:nvSpPr>
          <p:cNvPr id="19" name="Oval 18">
            <a:extLst>
              <a:ext uri="{FF2B5EF4-FFF2-40B4-BE49-F238E27FC236}">
                <a16:creationId xmlns:a16="http://schemas.microsoft.com/office/drawing/2014/main" id="{671E68C5-18E0-480E-95D9-6E5E1DC7EA1B}"/>
              </a:ext>
            </a:extLst>
          </p:cNvPr>
          <p:cNvSpPr/>
          <p:nvPr/>
        </p:nvSpPr>
        <p:spPr>
          <a:xfrm>
            <a:off x="6858813" y="2000883"/>
            <a:ext cx="2339439" cy="2339439"/>
          </a:xfrm>
          <a:prstGeom prst="ellipse">
            <a:avLst/>
          </a:prstGeom>
          <a:solidFill>
            <a:schemeClr val="accent1">
              <a:alpha val="50000"/>
            </a:schemeClr>
          </a:solidFill>
          <a:ln w="889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B5AC73C7-5158-4698-BC49-A03071B50D42}"/>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9F75B038-A972-44B5-9C6F-FB40D2A86AF6}"/>
              </a:ext>
            </a:extLst>
          </p:cNvPr>
          <p:cNvPicPr>
            <a:picLocks noChangeAspect="1"/>
          </p:cNvPicPr>
          <p:nvPr/>
        </p:nvPicPr>
        <p:blipFill rotWithShape="1">
          <a:blip r:embed="rId3"/>
          <a:srcRect t="5719" r="7556" b="9896"/>
          <a:stretch/>
        </p:blipFill>
        <p:spPr>
          <a:xfrm>
            <a:off x="270536" y="4000543"/>
            <a:ext cx="2537542" cy="1847044"/>
          </a:xfrm>
          <a:prstGeom prst="rect">
            <a:avLst/>
          </a:prstGeom>
        </p:spPr>
      </p:pic>
      <p:sp>
        <p:nvSpPr>
          <p:cNvPr id="10" name="TextBox 9">
            <a:extLst>
              <a:ext uri="{FF2B5EF4-FFF2-40B4-BE49-F238E27FC236}">
                <a16:creationId xmlns:a16="http://schemas.microsoft.com/office/drawing/2014/main" id="{1392946E-11F9-4C79-9EFF-C9563B196FA3}"/>
              </a:ext>
            </a:extLst>
          </p:cNvPr>
          <p:cNvSpPr txBox="1"/>
          <p:nvPr/>
        </p:nvSpPr>
        <p:spPr>
          <a:xfrm>
            <a:off x="205035" y="5871248"/>
            <a:ext cx="2730001" cy="215444"/>
          </a:xfrm>
          <a:prstGeom prst="rect">
            <a:avLst/>
          </a:prstGeom>
          <a:noFill/>
        </p:spPr>
        <p:txBody>
          <a:bodyPr wrap="square" rtlCol="0">
            <a:spAutoFit/>
          </a:bodyPr>
          <a:lstStyle/>
          <a:p>
            <a:r>
              <a:rPr lang="en-US" sz="800" dirty="0">
                <a:solidFill>
                  <a:schemeClr val="accent5">
                    <a:lumMod val="60000"/>
                    <a:lumOff val="40000"/>
                  </a:schemeClr>
                </a:solidFill>
              </a:rPr>
              <a:t>Mouse on Farallon Islands (Matt Brady)</a:t>
            </a:r>
          </a:p>
        </p:txBody>
      </p:sp>
      <p:pic>
        <p:nvPicPr>
          <p:cNvPr id="4" name="Picture 3">
            <a:extLst>
              <a:ext uri="{FF2B5EF4-FFF2-40B4-BE49-F238E27FC236}">
                <a16:creationId xmlns:a16="http://schemas.microsoft.com/office/drawing/2014/main" id="{45F31F41-E2E9-4B5D-AD2B-6692C55111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315423">
            <a:off x="4414141" y="4208066"/>
            <a:ext cx="2526761" cy="2016239"/>
          </a:xfrm>
          <a:prstGeom prst="rect">
            <a:avLst/>
          </a:prstGeom>
        </p:spPr>
      </p:pic>
      <p:pic>
        <p:nvPicPr>
          <p:cNvPr id="6" name="Picture 5">
            <a:extLst>
              <a:ext uri="{FF2B5EF4-FFF2-40B4-BE49-F238E27FC236}">
                <a16:creationId xmlns:a16="http://schemas.microsoft.com/office/drawing/2014/main" id="{C86AC1CD-154C-47AE-B48E-25408BC31E7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9003418">
            <a:off x="9007629" y="4614585"/>
            <a:ext cx="2726392" cy="1819520"/>
          </a:xfrm>
          <a:prstGeom prst="rect">
            <a:avLst/>
          </a:prstGeom>
        </p:spPr>
      </p:pic>
      <p:pic>
        <p:nvPicPr>
          <p:cNvPr id="16" name="Picture 15">
            <a:extLst>
              <a:ext uri="{FF2B5EF4-FFF2-40B4-BE49-F238E27FC236}">
                <a16:creationId xmlns:a16="http://schemas.microsoft.com/office/drawing/2014/main" id="{A1C8A0F1-BD5B-446E-92EA-EEC5C1ACDB9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0932985">
            <a:off x="7075666" y="1965669"/>
            <a:ext cx="3910696" cy="2925384"/>
          </a:xfrm>
          <a:prstGeom prst="rect">
            <a:avLst/>
          </a:prstGeom>
        </p:spPr>
      </p:pic>
      <p:pic>
        <p:nvPicPr>
          <p:cNvPr id="23" name="Picture 22">
            <a:extLst>
              <a:ext uri="{FF2B5EF4-FFF2-40B4-BE49-F238E27FC236}">
                <a16:creationId xmlns:a16="http://schemas.microsoft.com/office/drawing/2014/main" id="{F2746E32-9F1D-4DB4-B095-D743FC2C62F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86754" y="41693"/>
            <a:ext cx="1204581" cy="1827117"/>
          </a:xfrm>
          <a:prstGeom prst="rect">
            <a:avLst/>
          </a:prstGeom>
        </p:spPr>
      </p:pic>
      <p:sp>
        <p:nvSpPr>
          <p:cNvPr id="44" name="TextBox 43">
            <a:extLst>
              <a:ext uri="{FF2B5EF4-FFF2-40B4-BE49-F238E27FC236}">
                <a16:creationId xmlns:a16="http://schemas.microsoft.com/office/drawing/2014/main" id="{4F995600-41F3-4BE7-BC39-A812ABAD5DCB}"/>
              </a:ext>
            </a:extLst>
          </p:cNvPr>
          <p:cNvSpPr txBox="1"/>
          <p:nvPr/>
        </p:nvSpPr>
        <p:spPr>
          <a:xfrm>
            <a:off x="7262066" y="1383777"/>
            <a:ext cx="1568903" cy="523220"/>
          </a:xfrm>
          <a:prstGeom prst="rect">
            <a:avLst/>
          </a:prstGeom>
          <a:noFill/>
        </p:spPr>
        <p:txBody>
          <a:bodyPr wrap="square" rtlCol="0">
            <a:spAutoFit/>
          </a:bodyPr>
          <a:lstStyle/>
          <a:p>
            <a:pPr algn="ctr"/>
            <a:r>
              <a:rPr lang="en-US" sz="1400" b="1" dirty="0">
                <a:solidFill>
                  <a:srgbClr val="F1730C"/>
                </a:solidFill>
              </a:rPr>
              <a:t>Introduced House Mice</a:t>
            </a:r>
          </a:p>
        </p:txBody>
      </p:sp>
      <p:sp>
        <p:nvSpPr>
          <p:cNvPr id="45" name="TextBox 44">
            <a:extLst>
              <a:ext uri="{FF2B5EF4-FFF2-40B4-BE49-F238E27FC236}">
                <a16:creationId xmlns:a16="http://schemas.microsoft.com/office/drawing/2014/main" id="{59D7C983-6440-47C3-99D9-6113FAED4542}"/>
              </a:ext>
            </a:extLst>
          </p:cNvPr>
          <p:cNvSpPr txBox="1"/>
          <p:nvPr/>
        </p:nvSpPr>
        <p:spPr>
          <a:xfrm>
            <a:off x="10004631" y="1970887"/>
            <a:ext cx="1568903" cy="307777"/>
          </a:xfrm>
          <a:prstGeom prst="rect">
            <a:avLst/>
          </a:prstGeom>
          <a:noFill/>
        </p:spPr>
        <p:txBody>
          <a:bodyPr wrap="square" rtlCol="0">
            <a:spAutoFit/>
          </a:bodyPr>
          <a:lstStyle/>
          <a:p>
            <a:pPr algn="ctr"/>
            <a:r>
              <a:rPr lang="en-US" sz="1400" b="1" dirty="0"/>
              <a:t>Native Plants</a:t>
            </a:r>
          </a:p>
        </p:txBody>
      </p:sp>
      <p:sp>
        <p:nvSpPr>
          <p:cNvPr id="46" name="TextBox 45">
            <a:extLst>
              <a:ext uri="{FF2B5EF4-FFF2-40B4-BE49-F238E27FC236}">
                <a16:creationId xmlns:a16="http://schemas.microsoft.com/office/drawing/2014/main" id="{8EC1E7D0-7289-4F5C-AB3F-BBC767D28BE0}"/>
              </a:ext>
            </a:extLst>
          </p:cNvPr>
          <p:cNvSpPr txBox="1"/>
          <p:nvPr/>
        </p:nvSpPr>
        <p:spPr>
          <a:xfrm>
            <a:off x="7553199" y="5704130"/>
            <a:ext cx="2540250" cy="738664"/>
          </a:xfrm>
          <a:prstGeom prst="rect">
            <a:avLst/>
          </a:prstGeom>
          <a:noFill/>
        </p:spPr>
        <p:txBody>
          <a:bodyPr wrap="square" rtlCol="0">
            <a:spAutoFit/>
          </a:bodyPr>
          <a:lstStyle/>
          <a:p>
            <a:pPr algn="ctr"/>
            <a:r>
              <a:rPr lang="en-US" sz="1400" b="1" dirty="0"/>
              <a:t>Native Invertebrates and the Endemic Farallon Camel Cricket</a:t>
            </a:r>
          </a:p>
        </p:txBody>
      </p:sp>
      <p:sp>
        <p:nvSpPr>
          <p:cNvPr id="47" name="TextBox 46">
            <a:extLst>
              <a:ext uri="{FF2B5EF4-FFF2-40B4-BE49-F238E27FC236}">
                <a16:creationId xmlns:a16="http://schemas.microsoft.com/office/drawing/2014/main" id="{22D4D6D9-4745-4927-9DA3-B92BD480141A}"/>
              </a:ext>
            </a:extLst>
          </p:cNvPr>
          <p:cNvSpPr txBox="1"/>
          <p:nvPr/>
        </p:nvSpPr>
        <p:spPr>
          <a:xfrm>
            <a:off x="3653879" y="5684779"/>
            <a:ext cx="1784440" cy="738664"/>
          </a:xfrm>
          <a:prstGeom prst="rect">
            <a:avLst/>
          </a:prstGeom>
          <a:noFill/>
        </p:spPr>
        <p:txBody>
          <a:bodyPr wrap="square" rtlCol="0">
            <a:spAutoFit/>
          </a:bodyPr>
          <a:lstStyle/>
          <a:p>
            <a:pPr algn="ctr"/>
            <a:r>
              <a:rPr lang="en-US" sz="1400" b="1" dirty="0"/>
              <a:t>Endemic Farallon Arboreal Salamander</a:t>
            </a:r>
          </a:p>
        </p:txBody>
      </p:sp>
      <p:sp>
        <p:nvSpPr>
          <p:cNvPr id="56" name="TextBox 55">
            <a:extLst>
              <a:ext uri="{FF2B5EF4-FFF2-40B4-BE49-F238E27FC236}">
                <a16:creationId xmlns:a16="http://schemas.microsoft.com/office/drawing/2014/main" id="{92383559-B415-4E61-94BD-6852FFC2435A}"/>
              </a:ext>
            </a:extLst>
          </p:cNvPr>
          <p:cNvSpPr txBox="1"/>
          <p:nvPr/>
        </p:nvSpPr>
        <p:spPr>
          <a:xfrm>
            <a:off x="4520680" y="380450"/>
            <a:ext cx="1568903" cy="307777"/>
          </a:xfrm>
          <a:prstGeom prst="rect">
            <a:avLst/>
          </a:prstGeom>
          <a:noFill/>
        </p:spPr>
        <p:txBody>
          <a:bodyPr wrap="square" rtlCol="0">
            <a:spAutoFit/>
          </a:bodyPr>
          <a:lstStyle/>
          <a:p>
            <a:pPr algn="ctr"/>
            <a:r>
              <a:rPr lang="en-US" sz="1400" b="1" dirty="0"/>
              <a:t>Storm-Petrels</a:t>
            </a:r>
          </a:p>
        </p:txBody>
      </p:sp>
      <p:sp>
        <p:nvSpPr>
          <p:cNvPr id="57" name="TextBox 56">
            <a:extLst>
              <a:ext uri="{FF2B5EF4-FFF2-40B4-BE49-F238E27FC236}">
                <a16:creationId xmlns:a16="http://schemas.microsoft.com/office/drawing/2014/main" id="{9E2F1E61-E7DF-4E7A-9122-0FD554D93CD1}"/>
              </a:ext>
            </a:extLst>
          </p:cNvPr>
          <p:cNvSpPr txBox="1"/>
          <p:nvPr/>
        </p:nvSpPr>
        <p:spPr>
          <a:xfrm>
            <a:off x="4410894" y="3178880"/>
            <a:ext cx="2171242" cy="338554"/>
          </a:xfrm>
          <a:prstGeom prst="rect">
            <a:avLst/>
          </a:prstGeom>
          <a:noFill/>
        </p:spPr>
        <p:txBody>
          <a:bodyPr wrap="square" rtlCol="0">
            <a:spAutoFit/>
          </a:bodyPr>
          <a:lstStyle/>
          <a:p>
            <a:r>
              <a:rPr lang="en-US" sz="1600" b="1" dirty="0">
                <a:solidFill>
                  <a:schemeClr val="accent2"/>
                </a:solidFill>
              </a:rPr>
              <a:t>Direct Impact</a:t>
            </a:r>
          </a:p>
        </p:txBody>
      </p:sp>
      <p:sp>
        <p:nvSpPr>
          <p:cNvPr id="58" name="TextBox 57">
            <a:extLst>
              <a:ext uri="{FF2B5EF4-FFF2-40B4-BE49-F238E27FC236}">
                <a16:creationId xmlns:a16="http://schemas.microsoft.com/office/drawing/2014/main" id="{F59B5617-F833-4FA0-A7A5-FED9C4E0E571}"/>
              </a:ext>
            </a:extLst>
          </p:cNvPr>
          <p:cNvSpPr txBox="1"/>
          <p:nvPr/>
        </p:nvSpPr>
        <p:spPr>
          <a:xfrm>
            <a:off x="4410894" y="3663894"/>
            <a:ext cx="2171242" cy="338554"/>
          </a:xfrm>
          <a:prstGeom prst="rect">
            <a:avLst/>
          </a:prstGeom>
          <a:noFill/>
        </p:spPr>
        <p:txBody>
          <a:bodyPr wrap="square" rtlCol="0">
            <a:spAutoFit/>
          </a:bodyPr>
          <a:lstStyle/>
          <a:p>
            <a:r>
              <a:rPr lang="en-US" sz="1600" b="1" dirty="0">
                <a:solidFill>
                  <a:schemeClr val="accent5"/>
                </a:solidFill>
              </a:rPr>
              <a:t>Indirect Impact</a:t>
            </a:r>
          </a:p>
        </p:txBody>
      </p:sp>
      <p:sp>
        <p:nvSpPr>
          <p:cNvPr id="12" name="Text Placeholder 11">
            <a:extLst>
              <a:ext uri="{FF2B5EF4-FFF2-40B4-BE49-F238E27FC236}">
                <a16:creationId xmlns:a16="http://schemas.microsoft.com/office/drawing/2014/main" id="{F033634C-BCCE-4C30-A398-D6919A22FC09}"/>
              </a:ext>
            </a:extLst>
          </p:cNvPr>
          <p:cNvSpPr>
            <a:spLocks noGrp="1"/>
          </p:cNvSpPr>
          <p:nvPr>
            <p:ph type="body" sz="quarter" idx="13"/>
          </p:nvPr>
        </p:nvSpPr>
        <p:spPr>
          <a:xfrm>
            <a:off x="303945" y="558483"/>
            <a:ext cx="2600161" cy="3369010"/>
          </a:xfrm>
        </p:spPr>
        <p:txBody>
          <a:bodyPr>
            <a:noAutofit/>
          </a:bodyPr>
          <a:lstStyle/>
          <a:p>
            <a:r>
              <a:rPr lang="en-US" dirty="0"/>
              <a:t>Ecosystem Damage from Invasive House Mice </a:t>
            </a:r>
            <a:r>
              <a:rPr lang="en-US" sz="2400" dirty="0"/>
              <a:t>on Southeast Farallon Island</a:t>
            </a:r>
            <a:endParaRPr lang="en-US" sz="2800" dirty="0"/>
          </a:p>
        </p:txBody>
      </p:sp>
      <p:pic>
        <p:nvPicPr>
          <p:cNvPr id="29" name="Picture 28">
            <a:extLst>
              <a:ext uri="{FF2B5EF4-FFF2-40B4-BE49-F238E27FC236}">
                <a16:creationId xmlns:a16="http://schemas.microsoft.com/office/drawing/2014/main" id="{C45E1EF7-FC8E-4A3A-80F8-D8FE43FDCD05}"/>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8762459" y="156455"/>
            <a:ext cx="2946449" cy="1955704"/>
          </a:xfrm>
          <a:prstGeom prst="rect">
            <a:avLst/>
          </a:prstGeom>
          <a:noFill/>
          <a:ln w="88900" cap="sq">
            <a:noFill/>
            <a:miter lim="800000"/>
          </a:ln>
          <a:effectLst/>
        </p:spPr>
      </p:pic>
      <p:sp>
        <p:nvSpPr>
          <p:cNvPr id="30" name="TextBox 29">
            <a:extLst>
              <a:ext uri="{FF2B5EF4-FFF2-40B4-BE49-F238E27FC236}">
                <a16:creationId xmlns:a16="http://schemas.microsoft.com/office/drawing/2014/main" id="{FA7B0ECA-8BC9-467A-81BF-7C93EC998A5E}"/>
              </a:ext>
            </a:extLst>
          </p:cNvPr>
          <p:cNvSpPr txBox="1"/>
          <p:nvPr/>
        </p:nvSpPr>
        <p:spPr>
          <a:xfrm>
            <a:off x="10701409" y="1535919"/>
            <a:ext cx="1109886" cy="215444"/>
          </a:xfrm>
          <a:prstGeom prst="rect">
            <a:avLst/>
          </a:prstGeom>
          <a:noFill/>
        </p:spPr>
        <p:txBody>
          <a:bodyPr wrap="square" rtlCol="0">
            <a:spAutoFit/>
          </a:bodyPr>
          <a:lstStyle/>
          <a:p>
            <a:r>
              <a:rPr lang="en-US" sz="800" i="1" dirty="0">
                <a:solidFill>
                  <a:schemeClr val="bg1">
                    <a:lumMod val="50000"/>
                  </a:schemeClr>
                </a:solidFill>
              </a:rPr>
              <a:t>© 2010 G. D. Carr</a:t>
            </a:r>
          </a:p>
        </p:txBody>
      </p:sp>
      <p:pic>
        <p:nvPicPr>
          <p:cNvPr id="18" name="Picture 17">
            <a:extLst>
              <a:ext uri="{FF2B5EF4-FFF2-40B4-BE49-F238E27FC236}">
                <a16:creationId xmlns:a16="http://schemas.microsoft.com/office/drawing/2014/main" id="{3AD0EC59-89C9-47E6-B323-F1A422B2B91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908550" y="1377011"/>
            <a:ext cx="1950263" cy="1360052"/>
          </a:xfrm>
          <a:prstGeom prst="rect">
            <a:avLst/>
          </a:prstGeom>
        </p:spPr>
      </p:pic>
      <p:sp>
        <p:nvSpPr>
          <p:cNvPr id="2" name="Rectangle: Rounded Corners 1">
            <a:extLst>
              <a:ext uri="{FF2B5EF4-FFF2-40B4-BE49-F238E27FC236}">
                <a16:creationId xmlns:a16="http://schemas.microsoft.com/office/drawing/2014/main" id="{93DB0385-D2A8-429C-927D-4F729E391371}"/>
              </a:ext>
            </a:extLst>
          </p:cNvPr>
          <p:cNvSpPr/>
          <p:nvPr/>
        </p:nvSpPr>
        <p:spPr>
          <a:xfrm>
            <a:off x="3387634" y="2952206"/>
            <a:ext cx="2846170" cy="1271451"/>
          </a:xfrm>
          <a:prstGeom prst="roundRect">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248738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6">
            <a:extLst>
              <a:ext uri="{FF2B5EF4-FFF2-40B4-BE49-F238E27FC236}">
                <a16:creationId xmlns:a16="http://schemas.microsoft.com/office/drawing/2014/main" id="{4A5D336D-4DAC-4569-BC2B-2AFC86FE9CD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221" r="779" b="538"/>
          <a:stretch/>
        </p:blipFill>
        <p:spPr bwMode="auto">
          <a:xfrm>
            <a:off x="3139522" y="0"/>
            <a:ext cx="9052478" cy="6857999"/>
          </a:xfrm>
          <a:prstGeom prst="rect">
            <a:avLst/>
          </a:prstGeom>
          <a:ln>
            <a:noFill/>
          </a:ln>
          <a:effectLst/>
        </p:spPr>
      </p:pic>
      <p:sp>
        <p:nvSpPr>
          <p:cNvPr id="6" name="Content Placeholder 5">
            <a:extLst>
              <a:ext uri="{FF2B5EF4-FFF2-40B4-BE49-F238E27FC236}">
                <a16:creationId xmlns:a16="http://schemas.microsoft.com/office/drawing/2014/main" id="{CC3B3EF6-0EC2-4690-9618-375E54E73616}"/>
              </a:ext>
            </a:extLst>
          </p:cNvPr>
          <p:cNvSpPr>
            <a:spLocks noGrp="1"/>
          </p:cNvSpPr>
          <p:nvPr>
            <p:ph idx="1"/>
          </p:nvPr>
        </p:nvSpPr>
        <p:spPr>
          <a:xfrm>
            <a:off x="303945" y="2440771"/>
            <a:ext cx="2578592" cy="3153694"/>
          </a:xfrm>
        </p:spPr>
        <p:txBody>
          <a:bodyPr>
            <a:normAutofit/>
          </a:bodyPr>
          <a:lstStyle/>
          <a:p>
            <a:pPr lvl="1"/>
            <a:r>
              <a:rPr lang="en-US" sz="2000" dirty="0"/>
              <a:t>World population </a:t>
            </a:r>
            <a:r>
              <a:rPr lang="en-US" sz="2000" b="1" dirty="0">
                <a:solidFill>
                  <a:srgbClr val="FFC000"/>
                </a:solidFill>
              </a:rPr>
              <a:t>fewer than 10,000 </a:t>
            </a:r>
            <a:r>
              <a:rPr lang="en-US" sz="2000" dirty="0"/>
              <a:t>breeding birds</a:t>
            </a:r>
          </a:p>
        </p:txBody>
      </p:sp>
      <p:sp>
        <p:nvSpPr>
          <p:cNvPr id="4" name="Text Placeholder 3">
            <a:extLst>
              <a:ext uri="{FF2B5EF4-FFF2-40B4-BE49-F238E27FC236}">
                <a16:creationId xmlns:a16="http://schemas.microsoft.com/office/drawing/2014/main" id="{3ABE3303-F8A5-434E-BE0D-02CCE2106137}"/>
              </a:ext>
            </a:extLst>
          </p:cNvPr>
          <p:cNvSpPr>
            <a:spLocks noGrp="1"/>
          </p:cNvSpPr>
          <p:nvPr>
            <p:ph type="body" sz="quarter" idx="13"/>
          </p:nvPr>
        </p:nvSpPr>
        <p:spPr>
          <a:xfrm>
            <a:off x="303945" y="558484"/>
            <a:ext cx="2578592" cy="1827665"/>
          </a:xfrm>
        </p:spPr>
        <p:txBody>
          <a:bodyPr>
            <a:noAutofit/>
          </a:bodyPr>
          <a:lstStyle/>
          <a:p>
            <a:r>
              <a:rPr lang="en-US" dirty="0"/>
              <a:t>Distribution of Ashy Storm-Petrel</a:t>
            </a:r>
          </a:p>
        </p:txBody>
      </p:sp>
      <p:sp>
        <p:nvSpPr>
          <p:cNvPr id="9" name="Rectangle 8">
            <a:extLst>
              <a:ext uri="{FF2B5EF4-FFF2-40B4-BE49-F238E27FC236}">
                <a16:creationId xmlns:a16="http://schemas.microsoft.com/office/drawing/2014/main" id="{0CB1301E-EAE6-4C3C-A737-45F9BB68D10B}"/>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C85FE65-8C0F-4AF7-85EA-CA1CFB7C9A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0490" y="3788077"/>
            <a:ext cx="1772487" cy="2688521"/>
          </a:xfrm>
          <a:prstGeom prst="rect">
            <a:avLst/>
          </a:prstGeom>
        </p:spPr>
      </p:pic>
    </p:spTree>
    <p:extLst>
      <p:ext uri="{BB962C8B-B14F-4D97-AF65-F5344CB8AC3E}">
        <p14:creationId xmlns:p14="http://schemas.microsoft.com/office/powerpoint/2010/main" val="31895956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257644" y="216617"/>
            <a:ext cx="8849539" cy="6424766"/>
          </a:xfrm>
          <a:prstGeom prst="rect">
            <a:avLst/>
          </a:prstGeom>
        </p:spPr>
      </p:pic>
      <p:sp>
        <p:nvSpPr>
          <p:cNvPr id="5" name="Text Placeholder 4">
            <a:extLst>
              <a:ext uri="{FF2B5EF4-FFF2-40B4-BE49-F238E27FC236}">
                <a16:creationId xmlns:a16="http://schemas.microsoft.com/office/drawing/2014/main" id="{CEC4415F-EC76-423E-868E-05E2283C3CF5}"/>
              </a:ext>
            </a:extLst>
          </p:cNvPr>
          <p:cNvSpPr>
            <a:spLocks noGrp="1"/>
          </p:cNvSpPr>
          <p:nvPr>
            <p:ph type="body" sz="quarter" idx="13"/>
          </p:nvPr>
        </p:nvSpPr>
        <p:spPr>
          <a:xfrm>
            <a:off x="303945" y="401192"/>
            <a:ext cx="2535321" cy="2625745"/>
          </a:xfrm>
        </p:spPr>
        <p:txBody>
          <a:bodyPr>
            <a:normAutofit/>
          </a:bodyPr>
          <a:lstStyle/>
          <a:p>
            <a:r>
              <a:rPr lang="en-US" sz="2000" spc="-10" dirty="0"/>
              <a:t>Relationship of </a:t>
            </a:r>
            <a:r>
              <a:rPr lang="en-US" sz="2300" spc="-10" dirty="0"/>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pic>
        <p:nvPicPr>
          <p:cNvPr id="8" name="Picture 7">
            <a:extLst>
              <a:ext uri="{FF2B5EF4-FFF2-40B4-BE49-F238E27FC236}">
                <a16:creationId xmlns:a16="http://schemas.microsoft.com/office/drawing/2014/main" id="{9F75B038-A972-44B5-9C6F-FB40D2A86AF6}"/>
              </a:ext>
            </a:extLst>
          </p:cNvPr>
          <p:cNvPicPr>
            <a:picLocks noChangeAspect="1"/>
          </p:cNvPicPr>
          <p:nvPr/>
        </p:nvPicPr>
        <p:blipFill rotWithShape="1">
          <a:blip r:embed="rId4"/>
          <a:srcRect t="7219" b="15286"/>
          <a:stretch/>
        </p:blipFill>
        <p:spPr>
          <a:xfrm>
            <a:off x="1" y="3831063"/>
            <a:ext cx="3108960" cy="1921150"/>
          </a:xfrm>
          <a:prstGeom prst="rect">
            <a:avLst/>
          </a:prstGeom>
        </p:spPr>
      </p:pic>
      <p:sp>
        <p:nvSpPr>
          <p:cNvPr id="10" name="TextBox 9">
            <a:extLst>
              <a:ext uri="{FF2B5EF4-FFF2-40B4-BE49-F238E27FC236}">
                <a16:creationId xmlns:a16="http://schemas.microsoft.com/office/drawing/2014/main" id="{1392946E-11F9-4C79-9EFF-C9563B196FA3}"/>
              </a:ext>
            </a:extLst>
          </p:cNvPr>
          <p:cNvSpPr txBox="1"/>
          <p:nvPr/>
        </p:nvSpPr>
        <p:spPr>
          <a:xfrm>
            <a:off x="0" y="5752213"/>
            <a:ext cx="2730001" cy="230832"/>
          </a:xfrm>
          <a:prstGeom prst="rect">
            <a:avLst/>
          </a:prstGeom>
          <a:noFill/>
        </p:spPr>
        <p:txBody>
          <a:bodyPr wrap="square" rtlCol="0">
            <a:spAutoFit/>
          </a:bodyPr>
          <a:lstStyle/>
          <a:p>
            <a:r>
              <a:rPr lang="en-US" sz="900" dirty="0">
                <a:solidFill>
                  <a:schemeClr val="accent5">
                    <a:lumMod val="60000"/>
                    <a:lumOff val="40000"/>
                  </a:schemeClr>
                </a:solidFill>
              </a:rPr>
              <a:t>Mouse on Farallon Islands (Matt Brady)</a:t>
            </a:r>
          </a:p>
        </p:txBody>
      </p:sp>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57005" cy="627479"/>
          </a:xfrm>
        </p:spPr>
        <p:txBody>
          <a:bodyPr>
            <a:noAutofit/>
          </a:bodyPr>
          <a:lstStyle/>
          <a:p>
            <a:r>
              <a:rPr lang="en-US" sz="1600" dirty="0">
                <a:solidFill>
                  <a:schemeClr val="bg2"/>
                </a:solidFill>
                <a:latin typeface="+mj-lt"/>
              </a:rPr>
              <a:t>Mouse Trapping Success</a:t>
            </a:r>
          </a:p>
        </p:txBody>
      </p:sp>
      <p:sp>
        <p:nvSpPr>
          <p:cNvPr id="11" name="Rectangle 10">
            <a:extLst>
              <a:ext uri="{FF2B5EF4-FFF2-40B4-BE49-F238E27FC236}">
                <a16:creationId xmlns:a16="http://schemas.microsoft.com/office/drawing/2014/main" id="{21E5D9C1-DC5F-4CDF-B49A-BAE434A591DC}"/>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 name="Picture 19">
            <a:extLst>
              <a:ext uri="{FF2B5EF4-FFF2-40B4-BE49-F238E27FC236}">
                <a16:creationId xmlns:a16="http://schemas.microsoft.com/office/drawing/2014/main" id="{75BF3A32-B92E-4FA0-9349-44AA18085E0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159716"/>
            <a:ext cx="1153391" cy="420832"/>
          </a:xfrm>
          <a:prstGeom prst="rect">
            <a:avLst/>
          </a:prstGeom>
        </p:spPr>
      </p:pic>
      <p:sp>
        <p:nvSpPr>
          <p:cNvPr id="21" name="TextBox 20">
            <a:extLst>
              <a:ext uri="{FF2B5EF4-FFF2-40B4-BE49-F238E27FC236}">
                <a16:creationId xmlns:a16="http://schemas.microsoft.com/office/drawing/2014/main" id="{8A4732D8-2648-43E1-AC75-5B5FA6CB144E}"/>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spTree>
    <p:extLst>
      <p:ext uri="{BB962C8B-B14F-4D97-AF65-F5344CB8AC3E}">
        <p14:creationId xmlns:p14="http://schemas.microsoft.com/office/powerpoint/2010/main" val="24392147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descr="SEFI BUOW">
            <a:extLst>
              <a:ext uri="{FF2B5EF4-FFF2-40B4-BE49-F238E27FC236}">
                <a16:creationId xmlns:a16="http://schemas.microsoft.com/office/drawing/2014/main" id="{5408835E-4D90-46F8-91C0-F0D08E285FE1}"/>
              </a:ext>
            </a:extLst>
          </p:cNvPr>
          <p:cNvPicPr>
            <a:picLocks noChangeAspect="1" noChangeArrowheads="1"/>
          </p:cNvPicPr>
          <p:nvPr/>
        </p:nvPicPr>
        <p:blipFill rotWithShape="1">
          <a:blip r:embed="rId3" cstate="email"/>
          <a:srcRect l="1" t="22668" r="1548" b="4383"/>
          <a:stretch/>
        </p:blipFill>
        <p:spPr bwMode="auto">
          <a:xfrm>
            <a:off x="2" y="3831063"/>
            <a:ext cx="3108960" cy="1921150"/>
          </a:xfrm>
          <a:prstGeom prst="rect">
            <a:avLst/>
          </a:prstGeom>
          <a:ln>
            <a:noFill/>
          </a:ln>
          <a:effectLst/>
        </p:spPr>
      </p:pic>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257644" y="216617"/>
            <a:ext cx="8849539" cy="6424766"/>
          </a:xfrm>
          <a:prstGeom prst="rect">
            <a:avLst/>
          </a:prstGeom>
        </p:spPr>
      </p:pic>
      <p:pic>
        <p:nvPicPr>
          <p:cNvPr id="12" name="Picture 11">
            <a:extLst>
              <a:ext uri="{FF2B5EF4-FFF2-40B4-BE49-F238E27FC236}">
                <a16:creationId xmlns:a16="http://schemas.microsoft.com/office/drawing/2014/main" id="{2CE9560F-1302-4738-B255-4E49E015F18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159716"/>
            <a:ext cx="1153391" cy="420832"/>
          </a:xfrm>
          <a:prstGeom prst="rect">
            <a:avLst/>
          </a:prstGeom>
        </p:spPr>
      </p:pic>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57005" cy="627479"/>
          </a:xfrm>
        </p:spPr>
        <p:txBody>
          <a:bodyPr>
            <a:noAutofit/>
          </a:bodyPr>
          <a:lstStyle/>
          <a:p>
            <a:r>
              <a:rPr lang="en-US" sz="1600" dirty="0">
                <a:solidFill>
                  <a:schemeClr val="bg2"/>
                </a:solidFill>
                <a:latin typeface="+mj-lt"/>
              </a:rPr>
              <a:t>Maximum Burrowing Owl Abundance</a:t>
            </a:r>
          </a:p>
        </p:txBody>
      </p:sp>
      <p:sp>
        <p:nvSpPr>
          <p:cNvPr id="14" name="Text Placeholder 4">
            <a:extLst>
              <a:ext uri="{FF2B5EF4-FFF2-40B4-BE49-F238E27FC236}">
                <a16:creationId xmlns:a16="http://schemas.microsoft.com/office/drawing/2014/main" id="{77A75A3B-D883-4E3A-906B-BFF3F11EB1BD}"/>
              </a:ext>
            </a:extLst>
          </p:cNvPr>
          <p:cNvSpPr>
            <a:spLocks noGrp="1"/>
          </p:cNvSpPr>
          <p:nvPr>
            <p:ph type="body" sz="quarter" idx="13"/>
          </p:nvPr>
        </p:nvSpPr>
        <p:spPr>
          <a:xfrm>
            <a:off x="303946" y="401192"/>
            <a:ext cx="2604718" cy="2444477"/>
          </a:xfrm>
        </p:spPr>
        <p:txBody>
          <a:bodyPr>
            <a:normAutofit/>
          </a:bodyPr>
          <a:lstStyle/>
          <a:p>
            <a:r>
              <a:rPr lang="en-US" sz="2000" spc="-10" dirty="0"/>
              <a:t>Relationship of </a:t>
            </a:r>
            <a:r>
              <a:rPr lang="en-US" sz="2300" spc="-10" dirty="0"/>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sp>
        <p:nvSpPr>
          <p:cNvPr id="15" name="Rectangle 14">
            <a:extLst>
              <a:ext uri="{FF2B5EF4-FFF2-40B4-BE49-F238E27FC236}">
                <a16:creationId xmlns:a16="http://schemas.microsoft.com/office/drawing/2014/main" id="{6D335CAD-A858-4FBB-A07C-1EA28EC70F4B}"/>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0974A652-FEC3-4028-A0A2-01FFC0E10E0A}"/>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spTree>
    <p:extLst>
      <p:ext uri="{BB962C8B-B14F-4D97-AF65-F5344CB8AC3E}">
        <p14:creationId xmlns:p14="http://schemas.microsoft.com/office/powerpoint/2010/main" val="2107073825"/>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BC8D46F-7C1C-4965-BE08-19259C9FABE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76" t="-374" b="4682"/>
          <a:stretch/>
        </p:blipFill>
        <p:spPr>
          <a:xfrm>
            <a:off x="0" y="3831063"/>
            <a:ext cx="3057717" cy="1921150"/>
          </a:xfrm>
          <a:prstGeom prst="rect">
            <a:avLst/>
          </a:prstGeom>
        </p:spPr>
      </p:pic>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257644" y="216617"/>
            <a:ext cx="8849539" cy="6424766"/>
          </a:xfrm>
          <a:prstGeom prst="rect">
            <a:avLst/>
          </a:prstGeom>
        </p:spPr>
      </p:pic>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41244" cy="627479"/>
          </a:xfrm>
        </p:spPr>
        <p:txBody>
          <a:bodyPr>
            <a:noAutofit/>
          </a:bodyPr>
          <a:lstStyle/>
          <a:p>
            <a:r>
              <a:rPr lang="en-US" sz="1600" dirty="0">
                <a:solidFill>
                  <a:schemeClr val="bg2"/>
                </a:solidFill>
                <a:latin typeface="+mj-lt"/>
              </a:rPr>
              <a:t>Ashy Storm-Petrel Wings Predated by Burrowing Owls</a:t>
            </a:r>
          </a:p>
        </p:txBody>
      </p:sp>
      <p:sp>
        <p:nvSpPr>
          <p:cNvPr id="11" name="Rectangle 10">
            <a:extLst>
              <a:ext uri="{FF2B5EF4-FFF2-40B4-BE49-F238E27FC236}">
                <a16:creationId xmlns:a16="http://schemas.microsoft.com/office/drawing/2014/main" id="{29CA1016-FF71-4674-B1F2-BD8A0C382468}"/>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4">
            <a:extLst>
              <a:ext uri="{FF2B5EF4-FFF2-40B4-BE49-F238E27FC236}">
                <a16:creationId xmlns:a16="http://schemas.microsoft.com/office/drawing/2014/main" id="{B4BBCC84-1926-430A-AEC2-510EC148340B}"/>
              </a:ext>
            </a:extLst>
          </p:cNvPr>
          <p:cNvSpPr>
            <a:spLocks noGrp="1"/>
          </p:cNvSpPr>
          <p:nvPr>
            <p:ph type="body" sz="quarter" idx="13"/>
          </p:nvPr>
        </p:nvSpPr>
        <p:spPr>
          <a:xfrm>
            <a:off x="303945" y="401192"/>
            <a:ext cx="2535321" cy="2444477"/>
          </a:xfrm>
        </p:spPr>
        <p:txBody>
          <a:bodyPr>
            <a:normAutofit/>
          </a:bodyPr>
          <a:lstStyle/>
          <a:p>
            <a:r>
              <a:rPr lang="en-US" sz="2000" spc="-10" dirty="0"/>
              <a:t>Relationship of </a:t>
            </a:r>
            <a:r>
              <a:rPr lang="en-US" sz="2300" spc="-10" dirty="0"/>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pic>
        <p:nvPicPr>
          <p:cNvPr id="16" name="Picture 15">
            <a:extLst>
              <a:ext uri="{FF2B5EF4-FFF2-40B4-BE49-F238E27FC236}">
                <a16:creationId xmlns:a16="http://schemas.microsoft.com/office/drawing/2014/main" id="{28B187A3-FA36-428A-A989-F4709223BAD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159716"/>
            <a:ext cx="1153391" cy="420832"/>
          </a:xfrm>
          <a:prstGeom prst="rect">
            <a:avLst/>
          </a:prstGeom>
        </p:spPr>
      </p:pic>
      <p:sp>
        <p:nvSpPr>
          <p:cNvPr id="17" name="TextBox 16">
            <a:extLst>
              <a:ext uri="{FF2B5EF4-FFF2-40B4-BE49-F238E27FC236}">
                <a16:creationId xmlns:a16="http://schemas.microsoft.com/office/drawing/2014/main" id="{EC439132-888E-4E18-BA28-4B6390094278}"/>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spTree>
    <p:extLst>
      <p:ext uri="{BB962C8B-B14F-4D97-AF65-F5344CB8AC3E}">
        <p14:creationId xmlns:p14="http://schemas.microsoft.com/office/powerpoint/2010/main" val="2931520375"/>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Down Arrow 14">
            <a:extLst>
              <a:ext uri="{FF2B5EF4-FFF2-40B4-BE49-F238E27FC236}">
                <a16:creationId xmlns:a16="http://schemas.microsoft.com/office/drawing/2014/main" id="{3FEB2BAD-A626-42F8-94F2-CC6B5AE09A05}"/>
              </a:ext>
            </a:extLst>
          </p:cNvPr>
          <p:cNvSpPr/>
          <p:nvPr/>
        </p:nvSpPr>
        <p:spPr>
          <a:xfrm flipV="1">
            <a:off x="3907376" y="1073221"/>
            <a:ext cx="1299200" cy="3457525"/>
          </a:xfrm>
          <a:prstGeom prst="downArrow">
            <a:avLst/>
          </a:prstGeom>
          <a:gradFill>
            <a:gsLst>
              <a:gs pos="0">
                <a:schemeClr val="bg1">
                  <a:tint val="90000"/>
                  <a:lumMod val="110000"/>
                </a:schemeClr>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3" name="Picture 2" descr="A close up of a reptile&#10;&#10;Description automatically generated">
            <a:extLst>
              <a:ext uri="{FF2B5EF4-FFF2-40B4-BE49-F238E27FC236}">
                <a16:creationId xmlns:a16="http://schemas.microsoft.com/office/drawing/2014/main" id="{A6A4461E-7F7F-49AC-89BB-3A5546CE3D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94986" y="1680941"/>
            <a:ext cx="3200048" cy="3428053"/>
          </a:xfrm>
          <a:prstGeom prst="rect">
            <a:avLst/>
          </a:prstGeom>
        </p:spPr>
      </p:pic>
      <p:sp>
        <p:nvSpPr>
          <p:cNvPr id="13" name="Text Placeholder 3">
            <a:extLst>
              <a:ext uri="{FF2B5EF4-FFF2-40B4-BE49-F238E27FC236}">
                <a16:creationId xmlns:a16="http://schemas.microsoft.com/office/drawing/2014/main" id="{28F5BEA8-7CE4-4793-8A9C-FAC45B107ED0}"/>
              </a:ext>
            </a:extLst>
          </p:cNvPr>
          <p:cNvSpPr>
            <a:spLocks noGrp="1"/>
          </p:cNvSpPr>
          <p:nvPr>
            <p:ph type="body" sz="quarter" idx="13"/>
          </p:nvPr>
        </p:nvSpPr>
        <p:spPr>
          <a:xfrm>
            <a:off x="303944" y="558484"/>
            <a:ext cx="2566347" cy="5102087"/>
          </a:xfrm>
        </p:spPr>
        <p:txBody>
          <a:bodyPr>
            <a:normAutofit/>
          </a:bodyPr>
          <a:lstStyle/>
          <a:p>
            <a:r>
              <a:rPr lang="en-US" dirty="0"/>
              <a:t>Ashy Storm- Petrels and Burrowing Owls</a:t>
            </a:r>
          </a:p>
        </p:txBody>
      </p:sp>
      <p:sp>
        <p:nvSpPr>
          <p:cNvPr id="7" name="TextBox 6">
            <a:extLst>
              <a:ext uri="{FF2B5EF4-FFF2-40B4-BE49-F238E27FC236}">
                <a16:creationId xmlns:a16="http://schemas.microsoft.com/office/drawing/2014/main" id="{F954260D-CF0E-419C-85F0-82472B0830F2}"/>
              </a:ext>
            </a:extLst>
          </p:cNvPr>
          <p:cNvSpPr txBox="1"/>
          <p:nvPr/>
        </p:nvSpPr>
        <p:spPr>
          <a:xfrm>
            <a:off x="5266856" y="2155652"/>
            <a:ext cx="2681089" cy="1292662"/>
          </a:xfrm>
          <a:prstGeom prst="rect">
            <a:avLst/>
          </a:prstGeom>
          <a:noFill/>
        </p:spPr>
        <p:txBody>
          <a:bodyPr wrap="square" rtlCol="0">
            <a:spAutoFit/>
          </a:bodyPr>
          <a:lstStyle/>
          <a:p>
            <a:pPr>
              <a:spcAft>
                <a:spcPts val="1200"/>
              </a:spcAft>
            </a:pPr>
            <a:r>
              <a:rPr lang="en-US" sz="2600" dirty="0">
                <a:solidFill>
                  <a:schemeClr val="tx2"/>
                </a:solidFill>
                <a:cs typeface="Calibri" pitchFamily="34" charset="0"/>
              </a:rPr>
              <a:t>As Burrowing Owl Predation Increases</a:t>
            </a:r>
            <a:endParaRPr lang="en-US" sz="1900" dirty="0">
              <a:cs typeface="Calibri" pitchFamily="34" charset="0"/>
            </a:endParaRPr>
          </a:p>
        </p:txBody>
      </p:sp>
      <p:sp>
        <p:nvSpPr>
          <p:cNvPr id="8" name="TextBox 7">
            <a:extLst>
              <a:ext uri="{FF2B5EF4-FFF2-40B4-BE49-F238E27FC236}">
                <a16:creationId xmlns:a16="http://schemas.microsoft.com/office/drawing/2014/main" id="{876771FE-7697-439E-AF85-0FCFDEF98138}"/>
              </a:ext>
            </a:extLst>
          </p:cNvPr>
          <p:cNvSpPr txBox="1"/>
          <p:nvPr/>
        </p:nvSpPr>
        <p:spPr>
          <a:xfrm>
            <a:off x="9317405" y="3223959"/>
            <a:ext cx="2456583" cy="1692771"/>
          </a:xfrm>
          <a:prstGeom prst="rect">
            <a:avLst/>
          </a:prstGeom>
          <a:noFill/>
        </p:spPr>
        <p:txBody>
          <a:bodyPr wrap="square" rtlCol="0">
            <a:spAutoFit/>
          </a:bodyPr>
          <a:lstStyle/>
          <a:p>
            <a:pPr>
              <a:spcAft>
                <a:spcPts val="1200"/>
              </a:spcAft>
            </a:pPr>
            <a:r>
              <a:rPr lang="en-US" sz="2600" dirty="0">
                <a:solidFill>
                  <a:schemeClr val="accent2"/>
                </a:solidFill>
                <a:cs typeface="Calibri" pitchFamily="34" charset="0"/>
              </a:rPr>
              <a:t>Ashy Storm-Petrel Population Decreases</a:t>
            </a:r>
            <a:endParaRPr lang="en-US" sz="1400" b="1" u="sng" dirty="0">
              <a:cs typeface="Calibri" pitchFamily="34" charset="0"/>
            </a:endParaRPr>
          </a:p>
        </p:txBody>
      </p:sp>
      <p:sp>
        <p:nvSpPr>
          <p:cNvPr id="9" name="Down Arrow 2">
            <a:extLst>
              <a:ext uri="{FF2B5EF4-FFF2-40B4-BE49-F238E27FC236}">
                <a16:creationId xmlns:a16="http://schemas.microsoft.com/office/drawing/2014/main" id="{13684B82-5CA4-495A-92F1-AF66779E7DE0}"/>
              </a:ext>
            </a:extLst>
          </p:cNvPr>
          <p:cNvSpPr/>
          <p:nvPr/>
        </p:nvSpPr>
        <p:spPr>
          <a:xfrm>
            <a:off x="7939829" y="2422918"/>
            <a:ext cx="1299200" cy="3457525"/>
          </a:xfrm>
          <a:prstGeom prst="downArrow">
            <a:avLst/>
          </a:prstGeom>
          <a:gradFill>
            <a:gsLst>
              <a:gs pos="0">
                <a:schemeClr val="bg1">
                  <a:tint val="90000"/>
                  <a:lumMod val="110000"/>
                </a:schemeClr>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18" name="Picture 17">
            <a:extLst>
              <a:ext uri="{FF2B5EF4-FFF2-40B4-BE49-F238E27FC236}">
                <a16:creationId xmlns:a16="http://schemas.microsoft.com/office/drawing/2014/main" id="{2B3AC5CF-5FD9-446C-965D-9247D1D365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89429" y="1511969"/>
            <a:ext cx="1686685" cy="2558376"/>
          </a:xfrm>
          <a:prstGeom prst="rect">
            <a:avLst/>
          </a:prstGeom>
        </p:spPr>
      </p:pic>
    </p:spTree>
    <p:extLst>
      <p:ext uri="{BB962C8B-B14F-4D97-AF65-F5344CB8AC3E}">
        <p14:creationId xmlns:p14="http://schemas.microsoft.com/office/powerpoint/2010/main" val="6106013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D0BEFA0-4FCD-487F-8D3C-4D3FA1ED1F5B}"/>
              </a:ext>
            </a:extLst>
          </p:cNvPr>
          <p:cNvSpPr/>
          <p:nvPr/>
        </p:nvSpPr>
        <p:spPr>
          <a:xfrm>
            <a:off x="0" y="0"/>
            <a:ext cx="3094760" cy="6872792"/>
          </a:xfrm>
          <a:prstGeom prst="rect">
            <a:avLst/>
          </a:prstGeom>
          <a:solidFill>
            <a:srgbClr val="007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0BE5285-5FD6-4CE0-8CA1-B7D9C7ED18DF}"/>
              </a:ext>
            </a:extLst>
          </p:cNvPr>
          <p:cNvSpPr/>
          <p:nvPr/>
        </p:nvSpPr>
        <p:spPr>
          <a:xfrm>
            <a:off x="3094760" y="4025859"/>
            <a:ext cx="9097240" cy="28469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7230AA06-017C-4C03-8A2E-FF76EFCCB2AB}"/>
              </a:ext>
            </a:extLst>
          </p:cNvPr>
          <p:cNvSpPr txBox="1"/>
          <p:nvPr/>
        </p:nvSpPr>
        <p:spPr>
          <a:xfrm>
            <a:off x="8510077" y="637834"/>
            <a:ext cx="3349640" cy="2769989"/>
          </a:xfrm>
          <a:prstGeom prst="rect">
            <a:avLst/>
          </a:prstGeom>
          <a:noFill/>
        </p:spPr>
        <p:txBody>
          <a:bodyPr wrap="square" rtlCol="0">
            <a:spAutoFit/>
          </a:bodyPr>
          <a:lstStyle/>
          <a:p>
            <a:pPr>
              <a:spcAft>
                <a:spcPts val="1200"/>
              </a:spcAft>
            </a:pPr>
            <a:r>
              <a:rPr lang="en-US" sz="2600" dirty="0">
                <a:solidFill>
                  <a:schemeClr val="tx2"/>
                </a:solidFill>
                <a:cs typeface="Calibri" pitchFamily="34" charset="0"/>
              </a:rPr>
              <a:t>Increases in</a:t>
            </a:r>
            <a:endParaRPr lang="en-US" sz="800" b="1" u="sng" dirty="0">
              <a:solidFill>
                <a:schemeClr val="tx2"/>
              </a:solidFill>
              <a:cs typeface="Calibri" pitchFamily="34" charset="0"/>
            </a:endParaRPr>
          </a:p>
          <a:p>
            <a:pPr marL="182880" indent="-182880">
              <a:spcAft>
                <a:spcPts val="600"/>
              </a:spcAft>
              <a:buClr>
                <a:schemeClr val="tx2"/>
              </a:buClr>
              <a:buFont typeface="Arial" pitchFamily="34" charset="0"/>
              <a:buChar char="•"/>
            </a:pPr>
            <a:r>
              <a:rPr lang="en-US" dirty="0">
                <a:cs typeface="Calibri" pitchFamily="34" charset="0"/>
              </a:rPr>
              <a:t>Ashy storm-petrels</a:t>
            </a:r>
          </a:p>
          <a:p>
            <a:pPr marL="182880" indent="-182880">
              <a:spcAft>
                <a:spcPts val="600"/>
              </a:spcAft>
              <a:buClr>
                <a:schemeClr val="tx2"/>
              </a:buClr>
              <a:buFont typeface="Arial" pitchFamily="34" charset="0"/>
              <a:buChar char="•"/>
            </a:pPr>
            <a:r>
              <a:rPr lang="en-US" dirty="0">
                <a:cs typeface="Calibri" pitchFamily="34" charset="0"/>
              </a:rPr>
              <a:t>Native plants</a:t>
            </a:r>
          </a:p>
          <a:p>
            <a:pPr marL="182880" indent="-182880">
              <a:spcAft>
                <a:spcPts val="600"/>
              </a:spcAft>
              <a:buClr>
                <a:schemeClr val="tx2"/>
              </a:buClr>
              <a:buFont typeface="Arial" pitchFamily="34" charset="0"/>
              <a:buChar char="•"/>
            </a:pPr>
            <a:r>
              <a:rPr lang="en-US" dirty="0">
                <a:cs typeface="Calibri" pitchFamily="34" charset="0"/>
              </a:rPr>
              <a:t>Endemic salamanders</a:t>
            </a:r>
          </a:p>
          <a:p>
            <a:pPr marL="182880" indent="-182880">
              <a:spcAft>
                <a:spcPts val="600"/>
              </a:spcAft>
              <a:buClr>
                <a:schemeClr val="tx2"/>
              </a:buClr>
              <a:buFont typeface="Arial" pitchFamily="34" charset="0"/>
              <a:buChar char="•"/>
            </a:pPr>
            <a:r>
              <a:rPr lang="en-US" dirty="0">
                <a:cs typeface="Calibri" pitchFamily="34" charset="0"/>
              </a:rPr>
              <a:t>Endemic camel crickets</a:t>
            </a:r>
          </a:p>
          <a:p>
            <a:pPr marL="182880" indent="-182880">
              <a:spcAft>
                <a:spcPts val="600"/>
              </a:spcAft>
              <a:buClr>
                <a:schemeClr val="tx2"/>
              </a:buClr>
              <a:buFont typeface="Arial" pitchFamily="34" charset="0"/>
              <a:buChar char="•"/>
            </a:pPr>
            <a:r>
              <a:rPr lang="en-US" dirty="0">
                <a:cs typeface="Calibri" pitchFamily="34" charset="0"/>
              </a:rPr>
              <a:t>Other invertebrates</a:t>
            </a:r>
          </a:p>
          <a:p>
            <a:pPr marL="182880" indent="-182880">
              <a:spcAft>
                <a:spcPts val="600"/>
              </a:spcAft>
              <a:buClr>
                <a:schemeClr val="tx2"/>
              </a:buClr>
              <a:buFont typeface="Arial" pitchFamily="34" charset="0"/>
              <a:buChar char="•"/>
            </a:pPr>
            <a:r>
              <a:rPr lang="en-US" dirty="0"/>
              <a:t>Native ecosystem function</a:t>
            </a:r>
            <a:endParaRPr lang="en-US" dirty="0">
              <a:cs typeface="Calibri" pitchFamily="34" charset="0"/>
            </a:endParaRPr>
          </a:p>
        </p:txBody>
      </p:sp>
      <p:sp>
        <p:nvSpPr>
          <p:cNvPr id="10" name="TextBox 9">
            <a:extLst>
              <a:ext uri="{FF2B5EF4-FFF2-40B4-BE49-F238E27FC236}">
                <a16:creationId xmlns:a16="http://schemas.microsoft.com/office/drawing/2014/main" id="{3CA7B992-E8EF-4B07-9AE1-824E1F555A93}"/>
              </a:ext>
            </a:extLst>
          </p:cNvPr>
          <p:cNvSpPr txBox="1"/>
          <p:nvPr/>
        </p:nvSpPr>
        <p:spPr>
          <a:xfrm>
            <a:off x="4054983" y="632147"/>
            <a:ext cx="3747897" cy="3093154"/>
          </a:xfrm>
          <a:prstGeom prst="rect">
            <a:avLst/>
          </a:prstGeom>
          <a:noFill/>
        </p:spPr>
        <p:txBody>
          <a:bodyPr wrap="square" rtlCol="0">
            <a:spAutoFit/>
          </a:bodyPr>
          <a:lstStyle/>
          <a:p>
            <a:pPr>
              <a:spcAft>
                <a:spcPts val="1200"/>
              </a:spcAft>
            </a:pPr>
            <a:r>
              <a:rPr lang="en-US" sz="2600" dirty="0">
                <a:solidFill>
                  <a:schemeClr val="accent2"/>
                </a:solidFill>
                <a:cs typeface="Calibri" pitchFamily="34" charset="0"/>
              </a:rPr>
              <a:t>Decreases in</a:t>
            </a:r>
            <a:endParaRPr lang="en-US" sz="1400" b="1" u="sng" dirty="0">
              <a:cs typeface="Calibri" pitchFamily="34" charset="0"/>
            </a:endParaRPr>
          </a:p>
          <a:p>
            <a:pPr marL="182880" indent="-182880">
              <a:spcAft>
                <a:spcPts val="600"/>
              </a:spcAft>
              <a:buClr>
                <a:schemeClr val="accent2"/>
              </a:buClr>
              <a:buFont typeface="Arial" pitchFamily="34" charset="0"/>
              <a:buChar char="•"/>
            </a:pPr>
            <a:r>
              <a:rPr lang="en-US" dirty="0">
                <a:cs typeface="Calibri" pitchFamily="34" charset="0"/>
              </a:rPr>
              <a:t>Owl predation on ashy storm-petrel</a:t>
            </a:r>
          </a:p>
          <a:p>
            <a:pPr marL="182880" indent="-182880">
              <a:spcAft>
                <a:spcPts val="600"/>
              </a:spcAft>
              <a:buClr>
                <a:schemeClr val="accent2"/>
              </a:buClr>
              <a:buFont typeface="Arial" pitchFamily="34" charset="0"/>
              <a:buChar char="•"/>
            </a:pPr>
            <a:r>
              <a:rPr lang="en-US" dirty="0">
                <a:cs typeface="Calibri" pitchFamily="34" charset="0"/>
              </a:rPr>
              <a:t>Mouse and owl predation on crickets &amp; other invertebrates</a:t>
            </a:r>
          </a:p>
          <a:p>
            <a:pPr marL="182880" indent="-182880">
              <a:spcAft>
                <a:spcPts val="600"/>
              </a:spcAft>
              <a:buClr>
                <a:schemeClr val="accent2"/>
              </a:buClr>
              <a:buFont typeface="Arial" pitchFamily="34" charset="0"/>
              <a:buChar char="•"/>
            </a:pPr>
            <a:r>
              <a:rPr lang="en-US" dirty="0">
                <a:cs typeface="Calibri" pitchFamily="34" charset="0"/>
              </a:rPr>
              <a:t>Mouse competition with salamanders</a:t>
            </a:r>
          </a:p>
          <a:p>
            <a:pPr marL="182880" indent="-182880">
              <a:spcAft>
                <a:spcPts val="600"/>
              </a:spcAft>
              <a:buClr>
                <a:schemeClr val="accent2"/>
              </a:buClr>
              <a:buFont typeface="Arial" pitchFamily="34" charset="0"/>
              <a:buChar char="•"/>
            </a:pPr>
            <a:r>
              <a:rPr lang="en-US" dirty="0">
                <a:cs typeface="Calibri" pitchFamily="34" charset="0"/>
              </a:rPr>
              <a:t>Mouse herbivory of native plants</a:t>
            </a:r>
          </a:p>
        </p:txBody>
      </p:sp>
      <p:sp>
        <p:nvSpPr>
          <p:cNvPr id="13" name="Down Arrow 2">
            <a:extLst>
              <a:ext uri="{FF2B5EF4-FFF2-40B4-BE49-F238E27FC236}">
                <a16:creationId xmlns:a16="http://schemas.microsoft.com/office/drawing/2014/main" id="{65F1BBB6-EE46-45E9-B484-0F1A6ECF8366}"/>
              </a:ext>
            </a:extLst>
          </p:cNvPr>
          <p:cNvSpPr/>
          <p:nvPr/>
        </p:nvSpPr>
        <p:spPr>
          <a:xfrm>
            <a:off x="3601642" y="553035"/>
            <a:ext cx="457200" cy="2635022"/>
          </a:xfrm>
          <a:prstGeom prst="downArrow">
            <a:avLst/>
          </a:prstGeom>
          <a:gradFill>
            <a:gsLst>
              <a:gs pos="0">
                <a:schemeClr val="bg1">
                  <a:tint val="90000"/>
                  <a:lumMod val="110000"/>
                </a:schemeClr>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 name="Down Arrow 14">
            <a:extLst>
              <a:ext uri="{FF2B5EF4-FFF2-40B4-BE49-F238E27FC236}">
                <a16:creationId xmlns:a16="http://schemas.microsoft.com/office/drawing/2014/main" id="{6A51E33E-2B37-40E8-815D-04F7CD5A3B88}"/>
              </a:ext>
            </a:extLst>
          </p:cNvPr>
          <p:cNvSpPr/>
          <p:nvPr/>
        </p:nvSpPr>
        <p:spPr>
          <a:xfrm flipV="1">
            <a:off x="8052877" y="712396"/>
            <a:ext cx="457200" cy="2475661"/>
          </a:xfrm>
          <a:prstGeom prst="downArrow">
            <a:avLst/>
          </a:prstGeom>
          <a:gradFill>
            <a:gsLst>
              <a:gs pos="0">
                <a:schemeClr val="bg1">
                  <a:tint val="90000"/>
                  <a:lumMod val="110000"/>
                </a:schemeClr>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 name="Text Placeholder 3">
            <a:extLst>
              <a:ext uri="{FF2B5EF4-FFF2-40B4-BE49-F238E27FC236}">
                <a16:creationId xmlns:a16="http://schemas.microsoft.com/office/drawing/2014/main" id="{D86A58C6-78BE-45F5-BD71-E7AB26368B7B}"/>
              </a:ext>
            </a:extLst>
          </p:cNvPr>
          <p:cNvSpPr>
            <a:spLocks noGrp="1"/>
          </p:cNvSpPr>
          <p:nvPr>
            <p:ph type="body" sz="quarter" idx="13"/>
          </p:nvPr>
        </p:nvSpPr>
        <p:spPr>
          <a:xfrm>
            <a:off x="303945" y="558484"/>
            <a:ext cx="2457005" cy="3186202"/>
          </a:xfrm>
        </p:spPr>
        <p:txBody>
          <a:bodyPr>
            <a:normAutofit/>
          </a:bodyPr>
          <a:lstStyle/>
          <a:p>
            <a:r>
              <a:rPr lang="en-US" dirty="0"/>
              <a:t>Expected Benefits of Eradicating Mice</a:t>
            </a:r>
          </a:p>
        </p:txBody>
      </p:sp>
      <p:sp>
        <p:nvSpPr>
          <p:cNvPr id="19" name="Rectangle 18">
            <a:extLst>
              <a:ext uri="{FF2B5EF4-FFF2-40B4-BE49-F238E27FC236}">
                <a16:creationId xmlns:a16="http://schemas.microsoft.com/office/drawing/2014/main" id="{AD438D75-D77F-49C3-81D0-1F3619E286B6}"/>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7" descr="24_cb222_2jan07_5">
            <a:extLst>
              <a:ext uri="{FF2B5EF4-FFF2-40B4-BE49-F238E27FC236}">
                <a16:creationId xmlns:a16="http://schemas.microsoft.com/office/drawing/2014/main" id="{AF7F1D98-4851-4003-8CB5-8E7943E3AA2F}"/>
              </a:ext>
            </a:extLst>
          </p:cNvPr>
          <p:cNvPicPr>
            <a:picLocks noChangeAspect="1" noChangeArrowheads="1"/>
          </p:cNvPicPr>
          <p:nvPr/>
        </p:nvPicPr>
        <p:blipFill>
          <a:blip r:embed="rId3" cstate="email"/>
          <a:srcRect t="17070"/>
          <a:stretch>
            <a:fillRect/>
          </a:stretch>
        </p:blipFill>
        <p:spPr bwMode="auto">
          <a:xfrm>
            <a:off x="8735450" y="4289367"/>
            <a:ext cx="3456550" cy="2286000"/>
          </a:xfrm>
          <a:prstGeom prst="rect">
            <a:avLst/>
          </a:prstGeom>
          <a:noFill/>
          <a:ln w="25400">
            <a:solidFill>
              <a:schemeClr val="bg2"/>
            </a:solidFill>
            <a:miter lim="800000"/>
            <a:headEnd/>
            <a:tailEnd/>
          </a:ln>
        </p:spPr>
      </p:pic>
      <p:pic>
        <p:nvPicPr>
          <p:cNvPr id="16" name="Picture 5" descr="IMG_7809">
            <a:extLst>
              <a:ext uri="{FF2B5EF4-FFF2-40B4-BE49-F238E27FC236}">
                <a16:creationId xmlns:a16="http://schemas.microsoft.com/office/drawing/2014/main" id="{1D68CF9A-16CB-4955-B72B-FBFEB2DCD358}"/>
              </a:ext>
            </a:extLst>
          </p:cNvPr>
          <p:cNvPicPr>
            <a:picLocks noChangeAspect="1" noChangeArrowheads="1"/>
          </p:cNvPicPr>
          <p:nvPr/>
        </p:nvPicPr>
        <p:blipFill>
          <a:blip r:embed="rId4" cstate="email"/>
          <a:srcRect t="18394" r="16697" b="18540"/>
          <a:stretch>
            <a:fillRect/>
          </a:stretch>
        </p:blipFill>
        <p:spPr bwMode="auto">
          <a:xfrm>
            <a:off x="5563800" y="4289367"/>
            <a:ext cx="3143250" cy="2286000"/>
          </a:xfrm>
          <a:prstGeom prst="rect">
            <a:avLst/>
          </a:prstGeom>
          <a:ln w="25400">
            <a:solidFill>
              <a:schemeClr val="bg2"/>
            </a:solidFill>
          </a:ln>
          <a:effectLst/>
        </p:spPr>
      </p:pic>
      <p:pic>
        <p:nvPicPr>
          <p:cNvPr id="17" name="Picture 16" descr="buow.jpg">
            <a:extLst>
              <a:ext uri="{FF2B5EF4-FFF2-40B4-BE49-F238E27FC236}">
                <a16:creationId xmlns:a16="http://schemas.microsoft.com/office/drawing/2014/main" id="{C98C505B-172D-4027-9FE7-464C12B05595}"/>
              </a:ext>
            </a:extLst>
          </p:cNvPr>
          <p:cNvPicPr>
            <a:picLocks noChangeAspect="1"/>
          </p:cNvPicPr>
          <p:nvPr/>
        </p:nvPicPr>
        <p:blipFill rotWithShape="1">
          <a:blip r:embed="rId5" cstate="print"/>
          <a:srcRect l="2014" t="1816" r="1285" b="1291"/>
          <a:stretch/>
        </p:blipFill>
        <p:spPr>
          <a:xfrm>
            <a:off x="259508" y="4289366"/>
            <a:ext cx="2205434" cy="2286000"/>
          </a:xfrm>
          <a:prstGeom prst="rect">
            <a:avLst/>
          </a:prstGeom>
          <a:ln w="25400" cmpd="sng">
            <a:solidFill>
              <a:schemeClr val="bg2"/>
            </a:solidFill>
          </a:ln>
          <a:effectLst/>
        </p:spPr>
      </p:pic>
      <p:pic>
        <p:nvPicPr>
          <p:cNvPr id="18" name="Picture 5" descr="C:\Users\sesposito\Downloads\5224447656_a75ba0e508_b.jpg">
            <a:extLst>
              <a:ext uri="{FF2B5EF4-FFF2-40B4-BE49-F238E27FC236}">
                <a16:creationId xmlns:a16="http://schemas.microsoft.com/office/drawing/2014/main" id="{CE9D2038-C259-456E-81CC-24F8ADC1CEFA}"/>
              </a:ext>
            </a:extLst>
          </p:cNvPr>
          <p:cNvPicPr>
            <a:picLocks noChangeAspect="1" noChangeArrowheads="1"/>
          </p:cNvPicPr>
          <p:nvPr/>
        </p:nvPicPr>
        <p:blipFill>
          <a:blip r:embed="rId6" cstate="email"/>
          <a:srcRect/>
          <a:stretch>
            <a:fillRect/>
          </a:stretch>
        </p:blipFill>
        <p:spPr bwMode="auto">
          <a:xfrm>
            <a:off x="2435738" y="4289367"/>
            <a:ext cx="3099662" cy="2286000"/>
          </a:xfrm>
          <a:prstGeom prst="rect">
            <a:avLst/>
          </a:prstGeom>
          <a:ln w="25400">
            <a:solidFill>
              <a:schemeClr val="bg2"/>
            </a:solidFill>
          </a:ln>
          <a:effectLst/>
        </p:spPr>
      </p:pic>
    </p:spTree>
    <p:extLst>
      <p:ext uri="{BB962C8B-B14F-4D97-AF65-F5344CB8AC3E}">
        <p14:creationId xmlns:p14="http://schemas.microsoft.com/office/powerpoint/2010/main" val="408534665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515600" cy="2852737"/>
          </a:xfrm>
        </p:spPr>
        <p:txBody>
          <a:bodyPr/>
          <a:lstStyle/>
          <a:p>
            <a:r>
              <a:rPr lang="en-US" dirty="0"/>
              <a:t>Finding a Solution</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Developing action plans and evaluating alternatives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5959687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5" name="Picture 4">
            <a:extLst>
              <a:ext uri="{FF2B5EF4-FFF2-40B4-BE49-F238E27FC236}">
                <a16:creationId xmlns:a16="http://schemas.microsoft.com/office/drawing/2014/main" id="{7BDC7031-F838-42D8-A6BB-8ED9FA83D9E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283253" y="865623"/>
            <a:ext cx="3621135" cy="5151063"/>
          </a:xfrm>
          <a:prstGeom prst="rect">
            <a:avLst/>
          </a:prstGeom>
        </p:spPr>
      </p:pic>
      <p:pic>
        <p:nvPicPr>
          <p:cNvPr id="7" name="Picture 6">
            <a:extLst>
              <a:ext uri="{FF2B5EF4-FFF2-40B4-BE49-F238E27FC236}">
                <a16:creationId xmlns:a16="http://schemas.microsoft.com/office/drawing/2014/main" id="{4730ACE2-4111-4BC9-AB23-34FCACBF925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2318868" y="1319213"/>
            <a:ext cx="1463039" cy="3288182"/>
          </a:xfrm>
          <a:prstGeom prst="rect">
            <a:avLst/>
          </a:prstGeom>
        </p:spPr>
      </p:pic>
      <p:pic>
        <p:nvPicPr>
          <p:cNvPr id="8" name="Picture 7" descr="A close up of a sign&#10;&#10;Description automatically generated">
            <a:extLst>
              <a:ext uri="{FF2B5EF4-FFF2-40B4-BE49-F238E27FC236}">
                <a16:creationId xmlns:a16="http://schemas.microsoft.com/office/drawing/2014/main" id="{A010BAF4-3749-4796-AC77-D410DFC425C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133153" y="1300165"/>
            <a:ext cx="1463040" cy="2646273"/>
          </a:xfrm>
          <a:prstGeom prst="rect">
            <a:avLst/>
          </a:prstGeom>
        </p:spPr>
      </p:pic>
      <p:pic>
        <p:nvPicPr>
          <p:cNvPr id="9" name="Picture 8">
            <a:extLst>
              <a:ext uri="{FF2B5EF4-FFF2-40B4-BE49-F238E27FC236}">
                <a16:creationId xmlns:a16="http://schemas.microsoft.com/office/drawing/2014/main" id="{FB5F2C33-914F-4A02-A8DF-E845BC20E84B}"/>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5976238" y="1300163"/>
            <a:ext cx="1463039" cy="2646273"/>
          </a:xfrm>
          <a:prstGeom prst="rect">
            <a:avLst/>
          </a:prstGeom>
        </p:spPr>
      </p:pic>
      <p:pic>
        <p:nvPicPr>
          <p:cNvPr id="10" name="Picture 9" descr="A close up of a sign&#10;&#10;Description automatically generated">
            <a:extLst>
              <a:ext uri="{FF2B5EF4-FFF2-40B4-BE49-F238E27FC236}">
                <a16:creationId xmlns:a16="http://schemas.microsoft.com/office/drawing/2014/main" id="{79E2C9EA-E2A1-44E9-9274-0417E0EACE6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789477" y="1281114"/>
            <a:ext cx="1463040" cy="2664561"/>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9635736"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19519356" y="3738564"/>
            <a:ext cx="1682495" cy="2157801"/>
          </a:xfrm>
          <a:prstGeom prst="rect">
            <a:avLst/>
          </a:prstGeom>
        </p:spPr>
      </p:pic>
    </p:spTree>
    <p:extLst>
      <p:ext uri="{BB962C8B-B14F-4D97-AF65-F5344CB8AC3E}">
        <p14:creationId xmlns:p14="http://schemas.microsoft.com/office/powerpoint/2010/main" val="195446229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1094" y="0"/>
            <a:ext cx="8603675" cy="6452757"/>
          </a:xfrm>
          <a:prstGeom prst="rect">
            <a:avLst/>
          </a:prstGeom>
        </p:spPr>
      </p:pic>
      <p:sp>
        <p:nvSpPr>
          <p:cNvPr id="3" name="Text Placeholder 2">
            <a:extLst>
              <a:ext uri="{FF2B5EF4-FFF2-40B4-BE49-F238E27FC236}">
                <a16:creationId xmlns:a16="http://schemas.microsoft.com/office/drawing/2014/main" id="{E87BF5F0-545B-4E3E-97C9-F0D60D22ACEA}"/>
              </a:ext>
            </a:extLst>
          </p:cNvPr>
          <p:cNvSpPr txBox="1">
            <a:spLocks/>
          </p:cNvSpPr>
          <p:nvPr/>
        </p:nvSpPr>
        <p:spPr>
          <a:xfrm>
            <a:off x="6410960" y="324805"/>
            <a:ext cx="4522129" cy="904555"/>
          </a:xfrm>
          <a:prstGeom prst="rect">
            <a:avLst/>
          </a:prstGeom>
        </p:spPr>
        <p:txBody>
          <a:bodyPr>
            <a:normAutofit/>
          </a:bodyPr>
          <a:lst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None/>
            </a:pPr>
            <a:r>
              <a:rPr lang="en-US" sz="2000" dirty="0" smtClean="0">
                <a:latin typeface="Century Gothic" panose="020B0502020202020204" pitchFamily="34" charset="0"/>
              </a:rPr>
              <a:t>Gerry McChesney Manager, </a:t>
            </a:r>
            <a:r>
              <a:rPr lang="en-US" sz="2000" dirty="0" err="1" smtClean="0">
                <a:latin typeface="Century Gothic" panose="020B0502020202020204" pitchFamily="34" charset="0"/>
              </a:rPr>
              <a:t>Farallon</a:t>
            </a:r>
            <a:r>
              <a:rPr lang="en-US" sz="2000" dirty="0" smtClean="0">
                <a:latin typeface="Century Gothic" panose="020B0502020202020204" pitchFamily="34" charset="0"/>
              </a:rPr>
              <a:t> Islands NWR</a:t>
            </a:r>
            <a:endParaRPr lang="en-US" sz="2000" dirty="0">
              <a:latin typeface="Century Gothic" panose="020B0502020202020204" pitchFamily="34" charset="0"/>
            </a:endParaRPr>
          </a:p>
        </p:txBody>
      </p:sp>
    </p:spTree>
    <p:extLst>
      <p:ext uri="{BB962C8B-B14F-4D97-AF65-F5344CB8AC3E}">
        <p14:creationId xmlns:p14="http://schemas.microsoft.com/office/powerpoint/2010/main" val="293381175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06383" y="3198167"/>
            <a:ext cx="7324299" cy="461665"/>
          </a:xfrm>
          <a:prstGeom prst="rect">
            <a:avLst/>
          </a:prstGeom>
        </p:spPr>
        <p:txBody>
          <a:bodyPr wrap="square">
            <a:spAutoFit/>
          </a:bodyPr>
          <a:lstStyle/>
          <a:p>
            <a:r>
              <a:rPr lang="en-US" sz="2400" b="1" dirty="0">
                <a:solidFill>
                  <a:srgbClr val="007698"/>
                </a:solidFill>
              </a:rPr>
              <a:t>Alternative Selection</a:t>
            </a:r>
            <a:endParaRPr lang="en-US" sz="2400" dirty="0">
              <a:solidFill>
                <a:srgbClr val="007698"/>
              </a:solidFill>
            </a:endParaRPr>
          </a:p>
        </p:txBody>
      </p:sp>
      <p:pic>
        <p:nvPicPr>
          <p:cNvPr id="4" name="Picture 3">
            <a:extLst>
              <a:ext uri="{FF2B5EF4-FFF2-40B4-BE49-F238E27FC236}">
                <a16:creationId xmlns:a16="http://schemas.microsoft.com/office/drawing/2014/main" id="{12A24E8C-68B1-467E-B404-26D57C76CFA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624222" y="-3040"/>
            <a:ext cx="9567778" cy="7070589"/>
          </a:xfrm>
          <a:prstGeom prst="rect">
            <a:avLst/>
          </a:prstGeom>
        </p:spPr>
      </p:pic>
    </p:spTree>
    <p:extLst>
      <p:ext uri="{BB962C8B-B14F-4D97-AF65-F5344CB8AC3E}">
        <p14:creationId xmlns:p14="http://schemas.microsoft.com/office/powerpoint/2010/main" val="129608455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00607" y="2617443"/>
            <a:ext cx="10186416" cy="1815882"/>
          </a:xfrm>
          <a:prstGeom prst="rect">
            <a:avLst/>
          </a:prstGeom>
        </p:spPr>
        <p:txBody>
          <a:bodyPr wrap="square">
            <a:spAutoFit/>
          </a:bodyPr>
          <a:lstStyle/>
          <a:p>
            <a:pPr marL="1371600" lvl="2" indent="-457200">
              <a:spcBef>
                <a:spcPts val="1200"/>
              </a:spcBef>
              <a:spcAft>
                <a:spcPts val="1200"/>
              </a:spcAft>
              <a:buSzPct val="100000"/>
              <a:buFont typeface="Arial" panose="020B0604020202020204" pitchFamily="34" charset="0"/>
              <a:buChar char="•"/>
            </a:pPr>
            <a:r>
              <a:rPr lang="en-US" sz="2400" b="1" dirty="0" smtClean="0">
                <a:solidFill>
                  <a:srgbClr val="F1730C"/>
                </a:solidFill>
              </a:rPr>
              <a:t>Currently </a:t>
            </a:r>
            <a:r>
              <a:rPr lang="en-US" sz="2400" b="1" dirty="0" smtClean="0">
                <a:solidFill>
                  <a:srgbClr val="F1730C"/>
                </a:solidFill>
              </a:rPr>
              <a:t>available only for rat </a:t>
            </a:r>
            <a:r>
              <a:rPr lang="en-US" sz="2400" b="1" dirty="0" smtClean="0">
                <a:solidFill>
                  <a:srgbClr val="F1730C"/>
                </a:solidFill>
              </a:rPr>
              <a:t>control</a:t>
            </a:r>
          </a:p>
          <a:p>
            <a:pPr marL="1371600" lvl="2" indent="-457200">
              <a:spcBef>
                <a:spcPts val="1200"/>
              </a:spcBef>
              <a:spcAft>
                <a:spcPts val="1200"/>
              </a:spcAft>
              <a:buSzPct val="100000"/>
              <a:buFont typeface="Arial" panose="020B0604020202020204" pitchFamily="34" charset="0"/>
              <a:buChar char="•"/>
            </a:pPr>
            <a:r>
              <a:rPr lang="en-US" sz="2400" b="1" dirty="0" smtClean="0">
                <a:solidFill>
                  <a:srgbClr val="F1730C"/>
                </a:solidFill>
              </a:rPr>
              <a:t>Not currently feasible for eradication</a:t>
            </a:r>
            <a:endParaRPr lang="en-US" sz="2400" b="1" dirty="0" smtClean="0">
              <a:solidFill>
                <a:srgbClr val="F1730C"/>
              </a:solidFill>
            </a:endParaRPr>
          </a:p>
          <a:p>
            <a:pPr marL="1371600" lvl="2" indent="-457200">
              <a:spcBef>
                <a:spcPts val="1200"/>
              </a:spcBef>
              <a:buSzPct val="100000"/>
              <a:buFont typeface="Arial" panose="020B0604020202020204" pitchFamily="34" charset="0"/>
              <a:buChar char="•"/>
            </a:pPr>
            <a:r>
              <a:rPr lang="en-US" sz="2400" b="1" dirty="0" smtClean="0">
                <a:solidFill>
                  <a:srgbClr val="F1730C"/>
                </a:solidFill>
              </a:rPr>
              <a:t>Future availability for eradication uncertain</a:t>
            </a:r>
            <a:endParaRPr lang="en-US" sz="2400" b="1" dirty="0">
              <a:solidFill>
                <a:srgbClr val="F1730C"/>
              </a:solidFill>
            </a:endParaRPr>
          </a:p>
        </p:txBody>
      </p:sp>
      <p:sp>
        <p:nvSpPr>
          <p:cNvPr id="4" name="Rectangle 3"/>
          <p:cNvSpPr/>
          <p:nvPr/>
        </p:nvSpPr>
        <p:spPr>
          <a:xfrm>
            <a:off x="406680" y="465235"/>
            <a:ext cx="9807168" cy="1015663"/>
          </a:xfrm>
          <a:prstGeom prst="rect">
            <a:avLst/>
          </a:prstGeom>
        </p:spPr>
        <p:txBody>
          <a:bodyPr wrap="square">
            <a:spAutoFit/>
          </a:bodyPr>
          <a:lstStyle/>
          <a:p>
            <a:r>
              <a:rPr lang="en-US" sz="3600" b="1" dirty="0" smtClean="0">
                <a:solidFill>
                  <a:srgbClr val="007698"/>
                </a:solidFill>
              </a:rPr>
              <a:t>Contraceptives:</a:t>
            </a:r>
            <a:endParaRPr lang="en-US" sz="3600" dirty="0">
              <a:solidFill>
                <a:srgbClr val="007698"/>
              </a:solidFill>
            </a:endParaRPr>
          </a:p>
          <a:p>
            <a:r>
              <a:rPr lang="en-US" sz="2400" b="1" dirty="0" smtClean="0">
                <a:solidFill>
                  <a:srgbClr val="007698"/>
                </a:solidFill>
              </a:rPr>
              <a:t>Dismissed from further analysis </a:t>
            </a:r>
          </a:p>
        </p:txBody>
      </p:sp>
    </p:spTree>
    <p:extLst>
      <p:ext uri="{BB962C8B-B14F-4D97-AF65-F5344CB8AC3E}">
        <p14:creationId xmlns:p14="http://schemas.microsoft.com/office/powerpoint/2010/main" val="215988254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Brodifacoum-25D Conservation</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smtClean="0"/>
              <a:t>Preferred Alternative in Final Environmental </a:t>
            </a:r>
          </a:p>
          <a:p>
            <a:r>
              <a:rPr lang="en-US" dirty="0" smtClean="0"/>
              <a:t>Impact Statement</a:t>
            </a:r>
            <a:endParaRPr lang="en-US" dirty="0"/>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descr="A close up of a device&#10;&#10;Description automatically generated">
            <a:extLst>
              <a:ext uri="{FF2B5EF4-FFF2-40B4-BE49-F238E27FC236}">
                <a16:creationId xmlns:a16="http://schemas.microsoft.com/office/drawing/2014/main" id="{DF346CC0-61C9-478A-8801-B77BED34A53D}"/>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593875" y="728704"/>
            <a:ext cx="3668717" cy="2815740"/>
          </a:xfrm>
          <a:prstGeom prst="rect">
            <a:avLst/>
          </a:prstGeom>
        </p:spPr>
      </p:pic>
    </p:spTree>
    <p:extLst>
      <p:ext uri="{BB962C8B-B14F-4D97-AF65-F5344CB8AC3E}">
        <p14:creationId xmlns:p14="http://schemas.microsoft.com/office/powerpoint/2010/main" val="136546536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78BBDDB-9FB9-40E0-8C06-708D1E186B6E}"/>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E22E7B3B-6CA9-4D18-8FED-75FA799179D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239589" y="372299"/>
            <a:ext cx="8760823" cy="6315075"/>
          </a:xfrm>
          <a:prstGeom prst="rect">
            <a:avLst/>
          </a:prstGeom>
        </p:spPr>
      </p:pic>
      <p:sp>
        <p:nvSpPr>
          <p:cNvPr id="4" name="Text Placeholder 3">
            <a:extLst>
              <a:ext uri="{FF2B5EF4-FFF2-40B4-BE49-F238E27FC236}">
                <a16:creationId xmlns:a16="http://schemas.microsoft.com/office/drawing/2014/main" id="{A96A5DB7-4EFD-4817-8291-53CDDE44AD12}"/>
              </a:ext>
            </a:extLst>
          </p:cNvPr>
          <p:cNvSpPr>
            <a:spLocks noGrp="1"/>
          </p:cNvSpPr>
          <p:nvPr>
            <p:ph type="body" sz="quarter" idx="13"/>
          </p:nvPr>
        </p:nvSpPr>
        <p:spPr>
          <a:xfrm>
            <a:off x="303945" y="558484"/>
            <a:ext cx="2457005" cy="4771162"/>
          </a:xfrm>
        </p:spPr>
        <p:txBody>
          <a:bodyPr>
            <a:normAutofit/>
          </a:bodyPr>
          <a:lstStyle/>
          <a:p>
            <a:r>
              <a:rPr lang="en-US" dirty="0"/>
              <a:t>Key Pesticide Label Items</a:t>
            </a:r>
          </a:p>
        </p:txBody>
      </p:sp>
      <p:sp>
        <p:nvSpPr>
          <p:cNvPr id="6" name="Rectangle 5">
            <a:extLst>
              <a:ext uri="{FF2B5EF4-FFF2-40B4-BE49-F238E27FC236}">
                <a16:creationId xmlns:a16="http://schemas.microsoft.com/office/drawing/2014/main" id="{D4DE2B38-8C28-4FC3-B3C9-C9238CF246E2}"/>
              </a:ext>
            </a:extLst>
          </p:cNvPr>
          <p:cNvSpPr/>
          <p:nvPr/>
        </p:nvSpPr>
        <p:spPr>
          <a:xfrm>
            <a:off x="4846320" y="1308240"/>
            <a:ext cx="5547360" cy="456792"/>
          </a:xfrm>
          <a:prstGeom prst="rect">
            <a:avLst/>
          </a:prstGeom>
          <a:ln w="28575">
            <a:solidFill>
              <a:srgbClr val="C00000"/>
            </a:solidFill>
          </a:ln>
        </p:spPr>
        <p:txBody>
          <a:bodyPr wrap="square">
            <a:spAutoFit/>
          </a:bodyPr>
          <a:lstStyle/>
          <a:p>
            <a:pPr algn="ctr">
              <a:lnSpc>
                <a:spcPct val="107000"/>
              </a:lnSpc>
            </a:pPr>
            <a:r>
              <a:rPr lang="en-US" sz="2400" b="1" dirty="0">
                <a:solidFill>
                  <a:srgbClr val="C00000"/>
                </a:solidFill>
                <a:latin typeface="+mj-lt"/>
                <a:ea typeface="Times New Roman" panose="02020603050405020304" pitchFamily="18" charset="0"/>
                <a:cs typeface="Times New Roman" panose="02020603050405020304" pitchFamily="18" charset="0"/>
              </a:rPr>
              <a:t>BRODIFACOUM-25D CONSERVATION</a:t>
            </a:r>
            <a:endParaRPr lang="en-US" sz="2000" dirty="0">
              <a:solidFill>
                <a:srgbClr val="C00000"/>
              </a:solidFill>
              <a:latin typeface="+mj-lt"/>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3383DAFF-87D6-4172-8D8A-2E0F7F004F6F}"/>
              </a:ext>
            </a:extLst>
          </p:cNvPr>
          <p:cNvSpPr txBox="1"/>
          <p:nvPr/>
        </p:nvSpPr>
        <p:spPr>
          <a:xfrm>
            <a:off x="4075613" y="2005922"/>
            <a:ext cx="7237149" cy="4336059"/>
          </a:xfrm>
          <a:prstGeom prst="rect">
            <a:avLst/>
          </a:prstGeom>
          <a:noFill/>
        </p:spPr>
        <p:txBody>
          <a:bodyPr wrap="square" rtlCol="0">
            <a:spAutoFit/>
          </a:bodyPr>
          <a:lstStyle/>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A pelleted rodenticide for control or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eradication</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of invasive rodents in dry climates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on island</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s or vessels for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conservation.</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This product is to be used for the protection of State or Federally listed Threatened or Endangered Species or other species determined to require special protection.</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RESTRICTED USE PESTICIDE: For retail sale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only</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to employees of Federal agencies responsible for wildlife management, to be used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only </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by Certified Applicators or persons under their direct supervision and only for those uses covered by the Certified Applicator’s certification.</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It is a violation of Federal law to use this product in a manner inconsistent with its labeling.</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11" name="Rectangle 10">
            <a:extLst>
              <a:ext uri="{FF2B5EF4-FFF2-40B4-BE49-F238E27FC236}">
                <a16:creationId xmlns:a16="http://schemas.microsoft.com/office/drawing/2014/main" id="{D9EE636D-6A18-4D33-AE40-CF01367B4C6D}"/>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descr="A close up of a device&#10;&#10;Description automatically generated">
            <a:extLst>
              <a:ext uri="{FF2B5EF4-FFF2-40B4-BE49-F238E27FC236}">
                <a16:creationId xmlns:a16="http://schemas.microsoft.com/office/drawing/2014/main" id="{21763718-7455-49EA-95FD-06E4D40DF92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180" y="3300811"/>
            <a:ext cx="2789553" cy="2140982"/>
          </a:xfrm>
          <a:prstGeom prst="rect">
            <a:avLst/>
          </a:prstGeom>
        </p:spPr>
      </p:pic>
      <p:cxnSp>
        <p:nvCxnSpPr>
          <p:cNvPr id="15" name="Straight Connector 14">
            <a:extLst>
              <a:ext uri="{FF2B5EF4-FFF2-40B4-BE49-F238E27FC236}">
                <a16:creationId xmlns:a16="http://schemas.microsoft.com/office/drawing/2014/main" id="{0EB28735-0D42-4FDA-B70F-B428038AE48F}"/>
              </a:ext>
            </a:extLst>
          </p:cNvPr>
          <p:cNvCxnSpPr>
            <a:cxnSpLocks/>
          </p:cNvCxnSpPr>
          <p:nvPr/>
        </p:nvCxnSpPr>
        <p:spPr>
          <a:xfrm flipV="1">
            <a:off x="1707452" y="1669235"/>
            <a:ext cx="2237531" cy="2507093"/>
          </a:xfrm>
          <a:prstGeom prst="line">
            <a:avLst/>
          </a:prstGeom>
          <a:ln w="19050">
            <a:solidFill>
              <a:schemeClr val="bg1">
                <a:lumMod val="7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F409343B-A096-452F-8CC2-37AC94CE559B}"/>
              </a:ext>
            </a:extLst>
          </p:cNvPr>
          <p:cNvCxnSpPr>
            <a:cxnSpLocks/>
          </p:cNvCxnSpPr>
          <p:nvPr/>
        </p:nvCxnSpPr>
        <p:spPr>
          <a:xfrm>
            <a:off x="1707452" y="4189912"/>
            <a:ext cx="2446537" cy="1721233"/>
          </a:xfrm>
          <a:prstGeom prst="straightConnector1">
            <a:avLst/>
          </a:prstGeom>
          <a:ln w="19050">
            <a:solidFill>
              <a:schemeClr val="bg1">
                <a:lumMod val="7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045198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dry grass field&#10;&#10;Description automatically generated">
            <a:extLst>
              <a:ext uri="{FF2B5EF4-FFF2-40B4-BE49-F238E27FC236}">
                <a16:creationId xmlns:a16="http://schemas.microsoft.com/office/drawing/2014/main" id="{582D728C-5D37-4674-9803-FFA8C4AC3E7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0929"/>
          <a:stretch/>
        </p:blipFill>
        <p:spPr>
          <a:xfrm>
            <a:off x="3078479" y="0"/>
            <a:ext cx="4763589" cy="6858000"/>
          </a:xfrm>
          <a:prstGeom prst="rect">
            <a:avLst/>
          </a:prstGeom>
        </p:spPr>
      </p:pic>
      <p:pic>
        <p:nvPicPr>
          <p:cNvPr id="11" name="Picture 10" descr="A picture containing rain, water, man&#10;&#10;Description automatically generated">
            <a:extLst>
              <a:ext uri="{FF2B5EF4-FFF2-40B4-BE49-F238E27FC236}">
                <a16:creationId xmlns:a16="http://schemas.microsoft.com/office/drawing/2014/main" id="{87E3E46F-971C-4C58-8FC3-B2240ACE705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83" t="-115293" r="117" b="14243"/>
          <a:stretch/>
        </p:blipFill>
        <p:spPr>
          <a:xfrm>
            <a:off x="7611290" y="0"/>
            <a:ext cx="4575359" cy="6858000"/>
          </a:xfrm>
          <a:prstGeom prst="rect">
            <a:avLst/>
          </a:prstGeom>
        </p:spPr>
      </p:pic>
      <p:sp>
        <p:nvSpPr>
          <p:cNvPr id="4" name="Text Placeholder 3">
            <a:extLst>
              <a:ext uri="{FF2B5EF4-FFF2-40B4-BE49-F238E27FC236}">
                <a16:creationId xmlns:a16="http://schemas.microsoft.com/office/drawing/2014/main" id="{66F5CCB9-A7D9-4916-87D5-1774CC7BACD7}"/>
              </a:ext>
            </a:extLst>
          </p:cNvPr>
          <p:cNvSpPr>
            <a:spLocks noGrp="1"/>
          </p:cNvSpPr>
          <p:nvPr>
            <p:ph type="body" sz="quarter" idx="13"/>
          </p:nvPr>
        </p:nvSpPr>
        <p:spPr>
          <a:xfrm>
            <a:off x="269108" y="558484"/>
            <a:ext cx="2789774" cy="3560670"/>
          </a:xfrm>
        </p:spPr>
        <p:txBody>
          <a:bodyPr>
            <a:normAutofit/>
          </a:bodyPr>
          <a:lstStyle/>
          <a:p>
            <a:r>
              <a:rPr lang="en-US" dirty="0"/>
              <a:t>Brodifacoum Soil and Water Impacts</a:t>
            </a:r>
          </a:p>
        </p:txBody>
      </p:sp>
      <p:sp>
        <p:nvSpPr>
          <p:cNvPr id="5" name="TextBox 4">
            <a:extLst>
              <a:ext uri="{FF2B5EF4-FFF2-40B4-BE49-F238E27FC236}">
                <a16:creationId xmlns:a16="http://schemas.microsoft.com/office/drawing/2014/main" id="{D132D70C-5A58-461C-A434-A121C52634F6}"/>
              </a:ext>
            </a:extLst>
          </p:cNvPr>
          <p:cNvSpPr txBox="1"/>
          <p:nvPr/>
        </p:nvSpPr>
        <p:spPr>
          <a:xfrm>
            <a:off x="3771153" y="818605"/>
            <a:ext cx="3457303" cy="3077766"/>
          </a:xfrm>
          <a:prstGeom prst="rect">
            <a:avLst/>
          </a:prstGeom>
          <a:noFill/>
        </p:spPr>
        <p:txBody>
          <a:bodyPr wrap="square" rtlCol="0">
            <a:spAutoFit/>
          </a:bodyPr>
          <a:lstStyle/>
          <a:p>
            <a:r>
              <a:rPr lang="en-US" sz="2400" dirty="0">
                <a:solidFill>
                  <a:srgbClr val="F1730C"/>
                </a:solidFill>
              </a:rPr>
              <a:t>Risk to Soil </a:t>
            </a:r>
          </a:p>
          <a:p>
            <a:pPr marL="285750" indent="-285750">
              <a:spcBef>
                <a:spcPts val="1200"/>
              </a:spcBef>
              <a:buClr>
                <a:srgbClr val="F1730C"/>
              </a:buClr>
              <a:buFont typeface="Arial" panose="020B0604020202020204" pitchFamily="34" charset="0"/>
              <a:buChar char="•"/>
            </a:pPr>
            <a:r>
              <a:rPr lang="en-US" sz="2000" dirty="0"/>
              <a:t>Disintegrates within </a:t>
            </a:r>
            <a:br>
              <a:rPr lang="en-US" sz="2000" dirty="0"/>
            </a:br>
            <a:r>
              <a:rPr lang="en-US" sz="2000" dirty="0"/>
              <a:t>6 months </a:t>
            </a:r>
          </a:p>
          <a:p>
            <a:pPr marL="285750" indent="-285750">
              <a:spcBef>
                <a:spcPts val="1200"/>
              </a:spcBef>
              <a:buClr>
                <a:srgbClr val="F1730C"/>
              </a:buClr>
              <a:buFont typeface="Arial" panose="020B0604020202020204" pitchFamily="34" charset="0"/>
              <a:buChar char="•"/>
            </a:pPr>
            <a:r>
              <a:rPr lang="en-US" sz="2000" dirty="0"/>
              <a:t>Pellets break down within 5 weeks</a:t>
            </a:r>
          </a:p>
          <a:p>
            <a:pPr marL="285750" indent="-285750">
              <a:spcBef>
                <a:spcPts val="1200"/>
              </a:spcBef>
              <a:buClr>
                <a:srgbClr val="F1730C"/>
              </a:buClr>
              <a:buFont typeface="Arial" panose="020B0604020202020204" pitchFamily="34" charset="0"/>
              <a:buChar char="•"/>
            </a:pPr>
            <a:r>
              <a:rPr lang="en-US" sz="2000" dirty="0"/>
              <a:t>Becomes biologically unavailable once the pellet breaks down.</a:t>
            </a:r>
          </a:p>
        </p:txBody>
      </p:sp>
      <p:sp>
        <p:nvSpPr>
          <p:cNvPr id="6" name="TextBox 5">
            <a:extLst>
              <a:ext uri="{FF2B5EF4-FFF2-40B4-BE49-F238E27FC236}">
                <a16:creationId xmlns:a16="http://schemas.microsoft.com/office/drawing/2014/main" id="{9262EEF8-EF70-4439-916D-401C5A331E2B}"/>
              </a:ext>
            </a:extLst>
          </p:cNvPr>
          <p:cNvSpPr txBox="1"/>
          <p:nvPr/>
        </p:nvSpPr>
        <p:spPr>
          <a:xfrm>
            <a:off x="8138158" y="818605"/>
            <a:ext cx="3457303" cy="3077766"/>
          </a:xfrm>
          <a:prstGeom prst="rect">
            <a:avLst/>
          </a:prstGeom>
          <a:noFill/>
        </p:spPr>
        <p:txBody>
          <a:bodyPr wrap="square" rtlCol="0">
            <a:spAutoFit/>
          </a:bodyPr>
          <a:lstStyle/>
          <a:p>
            <a:r>
              <a:rPr lang="en-US" sz="2400" dirty="0">
                <a:solidFill>
                  <a:srgbClr val="007698"/>
                </a:solidFill>
              </a:rPr>
              <a:t>Risk to Water</a:t>
            </a:r>
          </a:p>
          <a:p>
            <a:pPr marL="285750" indent="-285750">
              <a:spcBef>
                <a:spcPts val="1200"/>
              </a:spcBef>
              <a:buClr>
                <a:srgbClr val="007698"/>
              </a:buClr>
              <a:buFont typeface="Arial" panose="020B0604020202020204" pitchFamily="34" charset="0"/>
              <a:buChar char="•"/>
            </a:pPr>
            <a:r>
              <a:rPr lang="en-US" sz="2000" dirty="0"/>
              <a:t>Not soluble in water</a:t>
            </a:r>
          </a:p>
          <a:p>
            <a:pPr marL="285750" indent="-285750">
              <a:spcBef>
                <a:spcPts val="1200"/>
              </a:spcBef>
              <a:buClr>
                <a:srgbClr val="007698"/>
              </a:buClr>
              <a:buFont typeface="Arial" panose="020B0604020202020204" pitchFamily="34" charset="0"/>
              <a:buChar char="•"/>
            </a:pPr>
            <a:r>
              <a:rPr lang="en-US" sz="2000" dirty="0"/>
              <a:t>Pellets break apart within a few </a:t>
            </a:r>
            <a:r>
              <a:rPr lang="en-US" sz="2000" dirty="0" smtClean="0"/>
              <a:t>hours</a:t>
            </a:r>
            <a:endParaRPr lang="en-US" sz="2000" dirty="0"/>
          </a:p>
          <a:p>
            <a:pPr marL="285750" indent="-285750">
              <a:spcBef>
                <a:spcPts val="1200"/>
              </a:spcBef>
              <a:buClr>
                <a:srgbClr val="007698"/>
              </a:buClr>
              <a:buFont typeface="Arial" panose="020B0604020202020204" pitchFamily="34" charset="0"/>
              <a:buChar char="•"/>
            </a:pPr>
            <a:r>
              <a:rPr lang="en-US" sz="2000" dirty="0"/>
              <a:t>Toxicant </a:t>
            </a:r>
            <a:r>
              <a:rPr lang="en-US" sz="2000" dirty="0" smtClean="0"/>
              <a:t>settles to </a:t>
            </a:r>
            <a:r>
              <a:rPr lang="en-US" sz="2000" dirty="0"/>
              <a:t>the bottom </a:t>
            </a:r>
            <a:r>
              <a:rPr lang="en-US" sz="2000" dirty="0" smtClean="0"/>
              <a:t>making </a:t>
            </a:r>
            <a:r>
              <a:rPr lang="en-US" sz="2000" dirty="0"/>
              <a:t>it virtually inaccessible to nontarget species.</a:t>
            </a:r>
          </a:p>
        </p:txBody>
      </p:sp>
      <p:sp>
        <p:nvSpPr>
          <p:cNvPr id="9" name="Rectangle 8">
            <a:extLst>
              <a:ext uri="{FF2B5EF4-FFF2-40B4-BE49-F238E27FC236}">
                <a16:creationId xmlns:a16="http://schemas.microsoft.com/office/drawing/2014/main" id="{30E01779-C708-4880-8527-93BAA1EC62A3}"/>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0160945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6F5CCB9-A7D9-4916-87D5-1774CC7BACD7}"/>
              </a:ext>
            </a:extLst>
          </p:cNvPr>
          <p:cNvSpPr>
            <a:spLocks noGrp="1"/>
          </p:cNvSpPr>
          <p:nvPr>
            <p:ph type="body" sz="quarter" idx="13"/>
          </p:nvPr>
        </p:nvSpPr>
        <p:spPr>
          <a:xfrm>
            <a:off x="269108" y="558484"/>
            <a:ext cx="2789774" cy="3560670"/>
          </a:xfrm>
        </p:spPr>
        <p:txBody>
          <a:bodyPr>
            <a:normAutofit/>
          </a:bodyPr>
          <a:lstStyle/>
          <a:p>
            <a:r>
              <a:rPr lang="en-US" dirty="0" err="1"/>
              <a:t>Brodifacoum</a:t>
            </a:r>
            <a:r>
              <a:rPr lang="en-US" dirty="0"/>
              <a:t> </a:t>
            </a:r>
            <a:r>
              <a:rPr lang="en-US" dirty="0" smtClean="0"/>
              <a:t>Risks to Fish &amp; Wildlife</a:t>
            </a:r>
            <a:endParaRPr lang="en-US" dirty="0"/>
          </a:p>
        </p:txBody>
      </p:sp>
      <p:sp>
        <p:nvSpPr>
          <p:cNvPr id="5" name="TextBox 4">
            <a:extLst>
              <a:ext uri="{FF2B5EF4-FFF2-40B4-BE49-F238E27FC236}">
                <a16:creationId xmlns:a16="http://schemas.microsoft.com/office/drawing/2014/main" id="{D132D70C-5A58-461C-A434-A121C52634F6}"/>
              </a:ext>
            </a:extLst>
          </p:cNvPr>
          <p:cNvSpPr txBox="1"/>
          <p:nvPr/>
        </p:nvSpPr>
        <p:spPr>
          <a:xfrm>
            <a:off x="3771153" y="818605"/>
            <a:ext cx="7894374" cy="2769989"/>
          </a:xfrm>
          <a:prstGeom prst="rect">
            <a:avLst/>
          </a:prstGeom>
          <a:noFill/>
        </p:spPr>
        <p:txBody>
          <a:bodyPr wrap="square" rtlCol="0">
            <a:spAutoFit/>
          </a:bodyPr>
          <a:lstStyle/>
          <a:p>
            <a:endParaRPr lang="en-US" sz="2400" dirty="0">
              <a:solidFill>
                <a:srgbClr val="F1730C"/>
              </a:solidFill>
            </a:endParaRPr>
          </a:p>
          <a:p>
            <a:pPr marL="285750" indent="-285750">
              <a:spcBef>
                <a:spcPts val="1200"/>
              </a:spcBef>
              <a:buClr>
                <a:srgbClr val="F1730C"/>
              </a:buClr>
              <a:buFont typeface="Arial" panose="020B0604020202020204" pitchFamily="34" charset="0"/>
              <a:buChar char="•"/>
            </a:pPr>
            <a:r>
              <a:rPr lang="en-US" sz="2000" dirty="0" smtClean="0"/>
              <a:t>Highly toxic </a:t>
            </a:r>
            <a:r>
              <a:rPr lang="en-US" sz="2000" dirty="0"/>
              <a:t>to small </a:t>
            </a:r>
            <a:r>
              <a:rPr lang="en-US" sz="2000" dirty="0" smtClean="0"/>
              <a:t>mammals and birds</a:t>
            </a:r>
          </a:p>
          <a:p>
            <a:pPr marL="285750" indent="-285750">
              <a:spcBef>
                <a:spcPts val="1200"/>
              </a:spcBef>
              <a:buClr>
                <a:srgbClr val="F1730C"/>
              </a:buClr>
              <a:buFont typeface="Arial" panose="020B0604020202020204" pitchFamily="34" charset="0"/>
              <a:buChar char="•"/>
            </a:pPr>
            <a:r>
              <a:rPr lang="en-US" sz="2000" dirty="0" smtClean="0"/>
              <a:t>Toxic to some fish</a:t>
            </a:r>
          </a:p>
          <a:p>
            <a:pPr marL="285750" indent="-285750">
              <a:spcBef>
                <a:spcPts val="1200"/>
              </a:spcBef>
              <a:buClr>
                <a:srgbClr val="F1730C"/>
              </a:buClr>
              <a:buFont typeface="Arial" panose="020B0604020202020204" pitchFamily="34" charset="0"/>
              <a:buChar char="•"/>
            </a:pPr>
            <a:r>
              <a:rPr lang="en-US" sz="2000" dirty="0" smtClean="0"/>
              <a:t>Not toxic to most invertebrates</a:t>
            </a:r>
          </a:p>
          <a:p>
            <a:pPr marL="285750" indent="-285750">
              <a:spcBef>
                <a:spcPts val="1200"/>
              </a:spcBef>
              <a:buClr>
                <a:srgbClr val="F1730C"/>
              </a:buClr>
              <a:buFont typeface="Arial" panose="020B0604020202020204" pitchFamily="34" charset="0"/>
              <a:buChar char="•"/>
            </a:pPr>
            <a:r>
              <a:rPr lang="en-US" sz="2000" dirty="0" smtClean="0"/>
              <a:t>Does not bio-accumulate</a:t>
            </a:r>
          </a:p>
          <a:p>
            <a:pPr marL="285750" indent="-285750">
              <a:spcBef>
                <a:spcPts val="1200"/>
              </a:spcBef>
              <a:buClr>
                <a:srgbClr val="F1730C"/>
              </a:buClr>
              <a:buFont typeface="Arial" panose="020B0604020202020204" pitchFamily="34" charset="0"/>
              <a:buChar char="•"/>
            </a:pPr>
            <a:endParaRPr lang="en-US" sz="2000" dirty="0"/>
          </a:p>
        </p:txBody>
      </p:sp>
      <p:sp>
        <p:nvSpPr>
          <p:cNvPr id="9" name="Rectangle 8">
            <a:extLst>
              <a:ext uri="{FF2B5EF4-FFF2-40B4-BE49-F238E27FC236}">
                <a16:creationId xmlns:a16="http://schemas.microsoft.com/office/drawing/2014/main" id="{30E01779-C708-4880-8527-93BAA1EC62A3}"/>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8" descr="wegu copy"/>
          <p:cNvPicPr>
            <a:picLocks noChangeAspect="1" noChangeArrowheads="1"/>
          </p:cNvPicPr>
          <p:nvPr/>
        </p:nvPicPr>
        <p:blipFill>
          <a:blip r:embed="rId3" cstate="screen"/>
          <a:srcRect/>
          <a:stretch>
            <a:fillRect/>
          </a:stretch>
        </p:blipFill>
        <p:spPr bwMode="auto">
          <a:xfrm>
            <a:off x="6142882" y="5070764"/>
            <a:ext cx="1717920" cy="1760714"/>
          </a:xfrm>
          <a:prstGeom prst="rect">
            <a:avLst/>
          </a:prstGeom>
          <a:ln>
            <a:noFill/>
          </a:ln>
          <a:effectLst>
            <a:outerShdw blurRad="292100" dist="139700" dir="2700000" algn="tl" rotWithShape="0">
              <a:srgbClr val="333333">
                <a:alpha val="65000"/>
              </a:srgbClr>
            </a:outerShdw>
          </a:effectLst>
        </p:spPr>
      </p:pic>
      <p:pic>
        <p:nvPicPr>
          <p:cNvPr id="13" name="Picture 12" descr="buow.jpg">
            <a:extLst>
              <a:ext uri="{FF2B5EF4-FFF2-40B4-BE49-F238E27FC236}">
                <a16:creationId xmlns:a16="http://schemas.microsoft.com/office/drawing/2014/main" id="{C98C505B-172D-4027-9FE7-464C12B05595}"/>
              </a:ext>
            </a:extLst>
          </p:cNvPr>
          <p:cNvPicPr>
            <a:picLocks noChangeAspect="1"/>
          </p:cNvPicPr>
          <p:nvPr/>
        </p:nvPicPr>
        <p:blipFill rotWithShape="1">
          <a:blip r:embed="rId4" cstate="print"/>
          <a:srcRect l="2014" t="1816" r="1285" b="1291"/>
          <a:stretch/>
        </p:blipFill>
        <p:spPr>
          <a:xfrm>
            <a:off x="10360362" y="5076530"/>
            <a:ext cx="1693098" cy="1754948"/>
          </a:xfrm>
          <a:prstGeom prst="rect">
            <a:avLst/>
          </a:prstGeom>
          <a:ln w="25400" cmpd="sng">
            <a:solidFill>
              <a:schemeClr val="bg2"/>
            </a:solidFill>
          </a:ln>
          <a:effectLst/>
        </p:spPr>
      </p:pic>
      <p:pic>
        <p:nvPicPr>
          <p:cNvPr id="14" name="Picture 13">
            <a:extLst>
              <a:ext uri="{FF2B5EF4-FFF2-40B4-BE49-F238E27FC236}">
                <a16:creationId xmlns:a16="http://schemas.microsoft.com/office/drawing/2014/main" id="{9F75B038-A972-44B5-9C6F-FB40D2A86AF6}"/>
              </a:ext>
            </a:extLst>
          </p:cNvPr>
          <p:cNvPicPr>
            <a:picLocks noChangeAspect="1"/>
          </p:cNvPicPr>
          <p:nvPr/>
        </p:nvPicPr>
        <p:blipFill rotWithShape="1">
          <a:blip r:embed="rId5"/>
          <a:srcRect t="7219" b="15286"/>
          <a:stretch/>
        </p:blipFill>
        <p:spPr>
          <a:xfrm>
            <a:off x="3195208" y="5070765"/>
            <a:ext cx="2849328" cy="1760714"/>
          </a:xfrm>
          <a:prstGeom prst="rect">
            <a:avLst/>
          </a:prstGeom>
        </p:spPr>
      </p:pic>
      <p:pic>
        <p:nvPicPr>
          <p:cNvPr id="15" name="Picture 14">
            <a:extLst>
              <a:ext uri="{FF2B5EF4-FFF2-40B4-BE49-F238E27FC236}">
                <a16:creationId xmlns:a16="http://schemas.microsoft.com/office/drawing/2014/main" id="{83DC7BB0-005E-404D-A66A-5B5901FCED9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234" t="33229" r="-149" b="10565"/>
          <a:stretch/>
        </p:blipFill>
        <p:spPr>
          <a:xfrm>
            <a:off x="8089354" y="5086691"/>
            <a:ext cx="2042455" cy="1758642"/>
          </a:xfrm>
          <a:prstGeom prst="rect">
            <a:avLst/>
          </a:prstGeom>
        </p:spPr>
      </p:pic>
    </p:spTree>
    <p:extLst>
      <p:ext uri="{BB962C8B-B14F-4D97-AF65-F5344CB8AC3E}">
        <p14:creationId xmlns:p14="http://schemas.microsoft.com/office/powerpoint/2010/main" val="336572230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Operations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 Placeholder 1"/>
          <p:cNvSpPr>
            <a:spLocks noGrp="1"/>
          </p:cNvSpPr>
          <p:nvPr>
            <p:ph type="body" idx="1"/>
          </p:nvPr>
        </p:nvSpPr>
        <p:spPr/>
        <p:txBody>
          <a:bodyPr/>
          <a:lstStyle/>
          <a:p>
            <a:endParaRPr lang="en-US"/>
          </a:p>
        </p:txBody>
      </p:sp>
    </p:spTree>
    <p:extLst>
      <p:ext uri="{BB962C8B-B14F-4D97-AF65-F5344CB8AC3E}">
        <p14:creationId xmlns:p14="http://schemas.microsoft.com/office/powerpoint/2010/main" val="36259419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print">
            <a:alphaModFix amt="20000"/>
            <a:extLst>
              <a:ext uri="{28A0092B-C50C-407E-A947-70E740481C1C}">
                <a14:useLocalDpi xmlns:a14="http://schemas.microsoft.com/office/drawing/2010/main" val="0"/>
              </a:ext>
            </a:extLst>
          </a:blip>
          <a:srcRect l="5487" t="-6121" r="7602" b="24545"/>
          <a:stretch/>
        </p:blipFill>
        <p:spPr>
          <a:xfrm>
            <a:off x="3115340" y="1263535"/>
            <a:ext cx="9076660" cy="5594465"/>
          </a:xfrm>
          <a:prstGeom prst="rect">
            <a:avLst/>
          </a:prstGeom>
          <a:effectLst/>
        </p:spPr>
      </p:pic>
      <p:sp>
        <p:nvSpPr>
          <p:cNvPr id="9" name="Text Placeholder 8">
            <a:extLst>
              <a:ext uri="{FF2B5EF4-FFF2-40B4-BE49-F238E27FC236}">
                <a16:creationId xmlns:a16="http://schemas.microsoft.com/office/drawing/2014/main" id="{25FCA317-CE8F-4B29-995B-45478F0D76AD}"/>
              </a:ext>
            </a:extLst>
          </p:cNvPr>
          <p:cNvSpPr>
            <a:spLocks noGrp="1"/>
          </p:cNvSpPr>
          <p:nvPr>
            <p:ph type="body" sz="quarter" idx="13"/>
          </p:nvPr>
        </p:nvSpPr>
        <p:spPr>
          <a:xfrm>
            <a:off x="303945" y="558484"/>
            <a:ext cx="2648261" cy="4039642"/>
          </a:xfrm>
        </p:spPr>
        <p:txBody>
          <a:bodyPr>
            <a:normAutofit/>
          </a:bodyPr>
          <a:lstStyle/>
          <a:p>
            <a:r>
              <a:rPr lang="en-US" dirty="0"/>
              <a:t>Operational Details</a:t>
            </a:r>
          </a:p>
        </p:txBody>
      </p:sp>
      <p:graphicFrame>
        <p:nvGraphicFramePr>
          <p:cNvPr id="11" name="Table 11">
            <a:extLst>
              <a:ext uri="{FF2B5EF4-FFF2-40B4-BE49-F238E27FC236}">
                <a16:creationId xmlns:a16="http://schemas.microsoft.com/office/drawing/2014/main" id="{9D75C712-896D-49F7-876F-5675DB1A5996}"/>
              </a:ext>
            </a:extLst>
          </p:cNvPr>
          <p:cNvGraphicFramePr>
            <a:graphicFrameLocks noGrp="1"/>
          </p:cNvGraphicFramePr>
          <p:nvPr>
            <p:extLst>
              <p:ext uri="{D42A27DB-BD31-4B8C-83A1-F6EECF244321}">
                <p14:modId xmlns:p14="http://schemas.microsoft.com/office/powerpoint/2010/main" val="1067124641"/>
              </p:ext>
            </p:extLst>
          </p:nvPr>
        </p:nvGraphicFramePr>
        <p:xfrm>
          <a:off x="3483429" y="558484"/>
          <a:ext cx="8404626" cy="4384787"/>
        </p:xfrm>
        <a:graphic>
          <a:graphicData uri="http://schemas.openxmlformats.org/drawingml/2006/table">
            <a:tbl>
              <a:tblPr firstRow="1" bandRow="1">
                <a:tableStyleId>{2D5ABB26-0587-4C30-8999-92F81FD0307C}</a:tableStyleId>
              </a:tblPr>
              <a:tblGrid>
                <a:gridCol w="4093754">
                  <a:extLst>
                    <a:ext uri="{9D8B030D-6E8A-4147-A177-3AD203B41FA5}">
                      <a16:colId xmlns:a16="http://schemas.microsoft.com/office/drawing/2014/main" val="3823303064"/>
                    </a:ext>
                  </a:extLst>
                </a:gridCol>
                <a:gridCol w="208280">
                  <a:extLst>
                    <a:ext uri="{9D8B030D-6E8A-4147-A177-3AD203B41FA5}">
                      <a16:colId xmlns:a16="http://schemas.microsoft.com/office/drawing/2014/main" val="2185545864"/>
                    </a:ext>
                  </a:extLst>
                </a:gridCol>
                <a:gridCol w="4102592">
                  <a:extLst>
                    <a:ext uri="{9D8B030D-6E8A-4147-A177-3AD203B41FA5}">
                      <a16:colId xmlns:a16="http://schemas.microsoft.com/office/drawing/2014/main" val="1550800506"/>
                    </a:ext>
                  </a:extLst>
                </a:gridCol>
              </a:tblGrid>
              <a:tr h="200009">
                <a:tc>
                  <a:txBody>
                    <a:bodyPr/>
                    <a:lstStyle/>
                    <a:p>
                      <a:pPr algn="r"/>
                      <a:r>
                        <a:rPr lang="en-US" sz="1800" b="1" dirty="0">
                          <a:solidFill>
                            <a:srgbClr val="007698"/>
                          </a:solidFill>
                        </a:rPr>
                        <a:t>Action Attribute</a:t>
                      </a:r>
                    </a:p>
                  </a:txBody>
                  <a:tcPr>
                    <a:lnL>
                      <a:noFill/>
                    </a:lnL>
                    <a:lnR>
                      <a:noFill/>
                    </a:lnR>
                    <a:lnT>
                      <a:noFill/>
                    </a:lnT>
                    <a:lnB w="28575"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rgbClr val="007698"/>
                        </a:solidFill>
                      </a:endParaRPr>
                    </a:p>
                  </a:txBody>
                  <a:tcPr anchor="ctr">
                    <a:lnL>
                      <a:noFill/>
                    </a:lnL>
                  </a:tcPr>
                </a:tc>
                <a:tc>
                  <a:txBody>
                    <a:bodyPr/>
                    <a:lstStyle/>
                    <a:p>
                      <a:pPr algn="l"/>
                      <a:r>
                        <a:rPr lang="en-US" sz="1800" b="1" dirty="0">
                          <a:solidFill>
                            <a:srgbClr val="007698"/>
                          </a:solidFill>
                        </a:rPr>
                        <a:t>Proposed Action</a:t>
                      </a:r>
                    </a:p>
                  </a:txBody>
                  <a:tcPr>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096797830"/>
                  </a:ext>
                </a:extLst>
              </a:tr>
              <a:tr h="263845">
                <a:tc>
                  <a:txBody>
                    <a:bodyPr/>
                    <a:lstStyle/>
                    <a:p>
                      <a:pPr algn="r"/>
                      <a:r>
                        <a:rPr lang="en-US" sz="1300" b="1" dirty="0"/>
                        <a:t>Primary bait delivery method (~90%)</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B w="12700" cap="flat" cmpd="sng" algn="ctr">
                      <a:solidFill>
                        <a:schemeClr val="bg2">
                          <a:lumMod val="90000"/>
                        </a:schemeClr>
                      </a:solidFill>
                      <a:prstDash val="sysDot"/>
                      <a:round/>
                      <a:headEnd type="none" w="med" len="med"/>
                      <a:tailEnd type="none" w="med" len="med"/>
                    </a:lnB>
                  </a:tcPr>
                </a:tc>
                <a:tc>
                  <a:txBody>
                    <a:bodyPr/>
                    <a:lstStyle/>
                    <a:p>
                      <a:r>
                        <a:rPr lang="en-US" sz="1300" b="1" dirty="0"/>
                        <a:t>Aerial broadcast</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15603092"/>
                  </a:ext>
                </a:extLst>
              </a:tr>
              <a:tr h="242857">
                <a:tc>
                  <a:txBody>
                    <a:bodyPr/>
                    <a:lstStyle/>
                    <a:p>
                      <a:pPr algn="r"/>
                      <a:r>
                        <a:rPr lang="en-US" sz="1300" b="1" dirty="0"/>
                        <a:t>Supplementary bait delivery method (~10%)</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Hand broadcast, bait station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439110805"/>
                  </a:ext>
                </a:extLst>
              </a:tr>
              <a:tr h="235946">
                <a:tc>
                  <a:txBody>
                    <a:bodyPr/>
                    <a:lstStyle/>
                    <a:p>
                      <a:pPr algn="r"/>
                      <a:r>
                        <a:rPr lang="en-US" sz="1300" b="1" dirty="0"/>
                        <a:t>Timing: Start of application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Fall months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503765644"/>
                  </a:ext>
                </a:extLst>
              </a:tr>
              <a:tr h="260932">
                <a:tc>
                  <a:txBody>
                    <a:bodyPr/>
                    <a:lstStyle/>
                    <a:p>
                      <a:pPr algn="r"/>
                      <a:r>
                        <a:rPr lang="en-US" sz="1300" b="1" dirty="0"/>
                        <a:t>Number of </a:t>
                      </a:r>
                      <a:r>
                        <a:rPr lang="en-US" sz="1300" b="1" dirty="0" smtClean="0"/>
                        <a:t>applications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72534547"/>
                  </a:ext>
                </a:extLst>
              </a:tr>
              <a:tr h="244549">
                <a:tc>
                  <a:txBody>
                    <a:bodyPr/>
                    <a:lstStyle/>
                    <a:p>
                      <a:pPr algn="r"/>
                      <a:r>
                        <a:rPr lang="en-US" sz="1300" b="1" dirty="0"/>
                        <a:t>Time between applications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10-21 days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703616"/>
                  </a:ext>
                </a:extLst>
              </a:tr>
              <a:tr h="391907">
                <a:tc>
                  <a:txBody>
                    <a:bodyPr/>
                    <a:lstStyle/>
                    <a:p>
                      <a:pPr algn="r"/>
                      <a:r>
                        <a:rPr lang="en-US" sz="1300" b="1" dirty="0"/>
                        <a:t>Anticipated bait pellet application rates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24 lb/acre (16 </a:t>
                      </a:r>
                      <a:r>
                        <a:rPr lang="en-US" sz="1300" b="1" dirty="0" err="1"/>
                        <a:t>lb</a:t>
                      </a:r>
                      <a:r>
                        <a:rPr lang="en-US" sz="1300" b="1" dirty="0"/>
                        <a:t>/acre </a:t>
                      </a:r>
                      <a:r>
                        <a:rPr lang="en-US" sz="1300" b="1" dirty="0" smtClean="0"/>
                        <a:t>+ 8 </a:t>
                      </a:r>
                      <a:r>
                        <a:rPr lang="en-US" sz="1300" b="1" dirty="0" err="1"/>
                        <a:t>lb</a:t>
                      </a:r>
                      <a:r>
                        <a:rPr lang="en-US" sz="1300" b="1" dirty="0"/>
                        <a:t>/acre</a:t>
                      </a:r>
                      <a:r>
                        <a:rPr lang="en-US" sz="1300" b="1" dirty="0" smtClean="0"/>
                        <a:t>)</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534363"/>
                  </a:ext>
                </a:extLst>
              </a:tr>
              <a:tr h="435452">
                <a:tc>
                  <a:txBody>
                    <a:bodyPr/>
                    <a:lstStyle/>
                    <a:p>
                      <a:pPr algn="r"/>
                      <a:r>
                        <a:rPr lang="en-US" sz="1300" b="1" dirty="0"/>
                        <a:t>Anticipated total amount of rodent bait that would be applied</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2,917 </a:t>
                      </a:r>
                      <a:r>
                        <a:rPr lang="en-US" sz="1300" b="1" dirty="0" err="1" smtClean="0"/>
                        <a:t>lb</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801976276"/>
                  </a:ext>
                </a:extLst>
              </a:tr>
              <a:tr h="250087">
                <a:tc>
                  <a:txBody>
                    <a:bodyPr/>
                    <a:lstStyle/>
                    <a:p>
                      <a:pPr algn="r"/>
                      <a:r>
                        <a:rPr lang="en-US" sz="1300" b="1" dirty="0"/>
                        <a:t>Concentration of rodenticide within rodent bait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0.0025</a:t>
                      </a:r>
                      <a:r>
                        <a:rPr lang="en-US" sz="1300" b="1" dirty="0" smtClean="0"/>
                        <a:t>% (2.5 parts per million)</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749669969"/>
                  </a:ext>
                </a:extLst>
              </a:tr>
              <a:tr h="250087">
                <a:tc>
                  <a:txBody>
                    <a:bodyPr/>
                    <a:lstStyle/>
                    <a:p>
                      <a:pPr algn="r"/>
                      <a:r>
                        <a:rPr lang="en-US" sz="1300" b="1" dirty="0" smtClean="0"/>
                        <a:t>Total amount of rodenticide to be applied</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2.9</a:t>
                      </a:r>
                      <a:r>
                        <a:rPr lang="en-US" sz="1300" b="1" baseline="0" dirty="0" smtClean="0"/>
                        <a:t> </a:t>
                      </a:r>
                      <a:r>
                        <a:rPr lang="en-US" sz="1300" b="1" baseline="0" dirty="0" err="1" smtClean="0"/>
                        <a:t>oz</a:t>
                      </a:r>
                      <a:r>
                        <a:rPr lang="en-US" sz="1300" b="1" baseline="0" dirty="0" smtClean="0"/>
                        <a:t>  (33 g)</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413180911"/>
                  </a:ext>
                </a:extLst>
              </a:tr>
              <a:tr h="250087">
                <a:tc>
                  <a:txBody>
                    <a:bodyPr/>
                    <a:lstStyle/>
                    <a:p>
                      <a:pPr algn="r"/>
                      <a:r>
                        <a:rPr lang="en-US" sz="1300" b="1" dirty="0" smtClean="0"/>
                        <a:t>Total Operational Period</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~5 weeks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20154835"/>
                  </a:ext>
                </a:extLst>
              </a:tr>
            </a:tbl>
          </a:graphicData>
        </a:graphic>
      </p:graphicFrame>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0351742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print">
            <a:alphaModFix amt="20000"/>
            <a:extLst>
              <a:ext uri="{28A0092B-C50C-407E-A947-70E740481C1C}">
                <a14:useLocalDpi xmlns:a14="http://schemas.microsoft.com/office/drawing/2010/main" val="0"/>
              </a:ext>
            </a:extLst>
          </a:blip>
          <a:srcRect l="5487" t="-6121" r="7602" b="24545"/>
          <a:stretch/>
        </p:blipFill>
        <p:spPr>
          <a:xfrm>
            <a:off x="3115340" y="1263535"/>
            <a:ext cx="9076660" cy="5594465"/>
          </a:xfrm>
          <a:prstGeom prst="rect">
            <a:avLst/>
          </a:prstGeom>
          <a:effectLst/>
        </p:spPr>
      </p:pic>
      <p:sp>
        <p:nvSpPr>
          <p:cNvPr id="9" name="Text Placeholder 8">
            <a:extLst>
              <a:ext uri="{FF2B5EF4-FFF2-40B4-BE49-F238E27FC236}">
                <a16:creationId xmlns:a16="http://schemas.microsoft.com/office/drawing/2014/main" id="{25FCA317-CE8F-4B29-995B-45478F0D76AD}"/>
              </a:ext>
            </a:extLst>
          </p:cNvPr>
          <p:cNvSpPr>
            <a:spLocks noGrp="1"/>
          </p:cNvSpPr>
          <p:nvPr>
            <p:ph type="body" sz="quarter" idx="13"/>
          </p:nvPr>
        </p:nvSpPr>
        <p:spPr>
          <a:xfrm>
            <a:off x="303945" y="558484"/>
            <a:ext cx="2648261" cy="4039642"/>
          </a:xfrm>
        </p:spPr>
        <p:txBody>
          <a:bodyPr>
            <a:normAutofit/>
          </a:bodyPr>
          <a:lstStyle/>
          <a:p>
            <a:r>
              <a:rPr lang="en-US" dirty="0"/>
              <a:t>Operational Details</a:t>
            </a:r>
          </a:p>
        </p:txBody>
      </p:sp>
      <p:graphicFrame>
        <p:nvGraphicFramePr>
          <p:cNvPr id="11" name="Table 11">
            <a:extLst>
              <a:ext uri="{FF2B5EF4-FFF2-40B4-BE49-F238E27FC236}">
                <a16:creationId xmlns:a16="http://schemas.microsoft.com/office/drawing/2014/main" id="{9D75C712-896D-49F7-876F-5675DB1A5996}"/>
              </a:ext>
            </a:extLst>
          </p:cNvPr>
          <p:cNvGraphicFramePr>
            <a:graphicFrameLocks noGrp="1"/>
          </p:cNvGraphicFramePr>
          <p:nvPr>
            <p:extLst>
              <p:ext uri="{D42A27DB-BD31-4B8C-83A1-F6EECF244321}">
                <p14:modId xmlns:p14="http://schemas.microsoft.com/office/powerpoint/2010/main" val="2088178026"/>
              </p:ext>
            </p:extLst>
          </p:nvPr>
        </p:nvGraphicFramePr>
        <p:xfrm>
          <a:off x="3483429" y="558484"/>
          <a:ext cx="8404626" cy="4384787"/>
        </p:xfrm>
        <a:graphic>
          <a:graphicData uri="http://schemas.openxmlformats.org/drawingml/2006/table">
            <a:tbl>
              <a:tblPr firstRow="1" bandRow="1">
                <a:tableStyleId>{2D5ABB26-0587-4C30-8999-92F81FD0307C}</a:tableStyleId>
              </a:tblPr>
              <a:tblGrid>
                <a:gridCol w="4093754">
                  <a:extLst>
                    <a:ext uri="{9D8B030D-6E8A-4147-A177-3AD203B41FA5}">
                      <a16:colId xmlns:a16="http://schemas.microsoft.com/office/drawing/2014/main" val="3823303064"/>
                    </a:ext>
                  </a:extLst>
                </a:gridCol>
                <a:gridCol w="208280">
                  <a:extLst>
                    <a:ext uri="{9D8B030D-6E8A-4147-A177-3AD203B41FA5}">
                      <a16:colId xmlns:a16="http://schemas.microsoft.com/office/drawing/2014/main" val="2185545864"/>
                    </a:ext>
                  </a:extLst>
                </a:gridCol>
                <a:gridCol w="4102592">
                  <a:extLst>
                    <a:ext uri="{9D8B030D-6E8A-4147-A177-3AD203B41FA5}">
                      <a16:colId xmlns:a16="http://schemas.microsoft.com/office/drawing/2014/main" val="1550800506"/>
                    </a:ext>
                  </a:extLst>
                </a:gridCol>
              </a:tblGrid>
              <a:tr h="200009">
                <a:tc>
                  <a:txBody>
                    <a:bodyPr/>
                    <a:lstStyle/>
                    <a:p>
                      <a:pPr algn="r"/>
                      <a:r>
                        <a:rPr lang="en-US" sz="1800" dirty="0">
                          <a:solidFill>
                            <a:srgbClr val="007698"/>
                          </a:solidFill>
                        </a:rPr>
                        <a:t>Action Attribute</a:t>
                      </a:r>
                    </a:p>
                  </a:txBody>
                  <a:tcPr>
                    <a:lnL>
                      <a:noFill/>
                    </a:lnL>
                    <a:lnR>
                      <a:noFill/>
                    </a:lnR>
                    <a:lnT>
                      <a:noFill/>
                    </a:lnT>
                    <a:lnB w="28575"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rgbClr val="007698"/>
                        </a:solidFill>
                      </a:endParaRPr>
                    </a:p>
                  </a:txBody>
                  <a:tcPr anchor="ctr">
                    <a:lnL>
                      <a:noFill/>
                    </a:lnL>
                  </a:tcPr>
                </a:tc>
                <a:tc>
                  <a:txBody>
                    <a:bodyPr/>
                    <a:lstStyle/>
                    <a:p>
                      <a:pPr algn="l"/>
                      <a:r>
                        <a:rPr lang="en-US" sz="1800" dirty="0">
                          <a:solidFill>
                            <a:srgbClr val="007698"/>
                          </a:solidFill>
                        </a:rPr>
                        <a:t>Proposed Action</a:t>
                      </a:r>
                      <a:endParaRPr lang="en-US" sz="1800" b="0" dirty="0">
                        <a:solidFill>
                          <a:srgbClr val="007698"/>
                        </a:solidFill>
                      </a:endParaRPr>
                    </a:p>
                  </a:txBody>
                  <a:tcPr>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096797830"/>
                  </a:ext>
                </a:extLst>
              </a:tr>
              <a:tr h="263845">
                <a:tc>
                  <a:txBody>
                    <a:bodyPr/>
                    <a:lstStyle/>
                    <a:p>
                      <a:pPr algn="r"/>
                      <a:r>
                        <a:rPr lang="en-US" sz="1300" dirty="0">
                          <a:solidFill>
                            <a:schemeClr val="bg1">
                              <a:lumMod val="65000"/>
                            </a:schemeClr>
                          </a:solidFill>
                        </a:rPr>
                        <a:t>Primary bait delivery method (~90%)</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Aerial broadcast</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15603092"/>
                  </a:ext>
                </a:extLst>
              </a:tr>
              <a:tr h="242857">
                <a:tc>
                  <a:txBody>
                    <a:bodyPr/>
                    <a:lstStyle/>
                    <a:p>
                      <a:pPr algn="r"/>
                      <a:r>
                        <a:rPr lang="en-US" sz="1300" dirty="0">
                          <a:solidFill>
                            <a:schemeClr val="bg1">
                              <a:lumMod val="65000"/>
                            </a:schemeClr>
                          </a:solidFill>
                        </a:rPr>
                        <a:t>Supplementary bait delivery method (~10%)</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Hand broadcast, bait station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439110805"/>
                  </a:ext>
                </a:extLst>
              </a:tr>
              <a:tr h="235946">
                <a:tc>
                  <a:txBody>
                    <a:bodyPr/>
                    <a:lstStyle/>
                    <a:p>
                      <a:pPr algn="r"/>
                      <a:r>
                        <a:rPr lang="en-US" sz="1300" dirty="0" smtClean="0">
                          <a:solidFill>
                            <a:schemeClr val="bg1">
                              <a:lumMod val="65000"/>
                            </a:schemeClr>
                          </a:solidFill>
                        </a:rPr>
                        <a:t>Timing</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smtClean="0">
                          <a:solidFill>
                            <a:schemeClr val="bg1">
                              <a:lumMod val="65000"/>
                            </a:schemeClr>
                          </a:solidFill>
                        </a:rPr>
                        <a:t>Fall months</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503765644"/>
                  </a:ext>
                </a:extLst>
              </a:tr>
              <a:tr h="260932">
                <a:tc>
                  <a:txBody>
                    <a:bodyPr/>
                    <a:lstStyle/>
                    <a:p>
                      <a:pPr algn="r"/>
                      <a:r>
                        <a:rPr lang="en-US" sz="1300" dirty="0">
                          <a:solidFill>
                            <a:schemeClr val="bg1">
                              <a:lumMod val="65000"/>
                            </a:schemeClr>
                          </a:solidFill>
                        </a:rPr>
                        <a:t>Number of </a:t>
                      </a:r>
                      <a:r>
                        <a:rPr lang="en-US" sz="1300" dirty="0" smtClean="0">
                          <a:solidFill>
                            <a:schemeClr val="bg1">
                              <a:lumMod val="65000"/>
                            </a:schemeClr>
                          </a:solidFill>
                        </a:rPr>
                        <a:t>applications</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2</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72534547"/>
                  </a:ext>
                </a:extLst>
              </a:tr>
              <a:tr h="244549">
                <a:tc>
                  <a:txBody>
                    <a:bodyPr/>
                    <a:lstStyle/>
                    <a:p>
                      <a:pPr algn="r"/>
                      <a:r>
                        <a:rPr lang="en-US" sz="1300" dirty="0">
                          <a:solidFill>
                            <a:schemeClr val="bg1">
                              <a:lumMod val="65000"/>
                            </a:schemeClr>
                          </a:solidFill>
                        </a:rPr>
                        <a:t>Time between applications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10-21 days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703616"/>
                  </a:ext>
                </a:extLst>
              </a:tr>
              <a:tr h="391907">
                <a:tc>
                  <a:txBody>
                    <a:bodyPr/>
                    <a:lstStyle/>
                    <a:p>
                      <a:pPr algn="r"/>
                      <a:r>
                        <a:rPr lang="en-US" sz="1300" dirty="0">
                          <a:solidFill>
                            <a:schemeClr val="bg1">
                              <a:lumMod val="65000"/>
                            </a:schemeClr>
                          </a:solidFill>
                        </a:rPr>
                        <a:t>Anticipated bait pellet application rates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24 lb/acre (16 </a:t>
                      </a:r>
                      <a:r>
                        <a:rPr lang="en-US" sz="1300" dirty="0" err="1">
                          <a:solidFill>
                            <a:schemeClr val="bg1">
                              <a:lumMod val="65000"/>
                            </a:schemeClr>
                          </a:solidFill>
                        </a:rPr>
                        <a:t>lb</a:t>
                      </a:r>
                      <a:r>
                        <a:rPr lang="en-US" sz="1300" dirty="0">
                          <a:solidFill>
                            <a:schemeClr val="bg1">
                              <a:lumMod val="65000"/>
                            </a:schemeClr>
                          </a:solidFill>
                        </a:rPr>
                        <a:t>/acre </a:t>
                      </a:r>
                      <a:r>
                        <a:rPr lang="en-US" sz="1300" dirty="0" smtClean="0">
                          <a:solidFill>
                            <a:schemeClr val="bg1">
                              <a:lumMod val="65000"/>
                            </a:schemeClr>
                          </a:solidFill>
                        </a:rPr>
                        <a:t>+ 8 </a:t>
                      </a:r>
                      <a:r>
                        <a:rPr lang="en-US" sz="1300" dirty="0" err="1">
                          <a:solidFill>
                            <a:schemeClr val="bg1">
                              <a:lumMod val="65000"/>
                            </a:schemeClr>
                          </a:solidFill>
                        </a:rPr>
                        <a:t>lb</a:t>
                      </a:r>
                      <a:r>
                        <a:rPr lang="en-US" sz="1300" dirty="0">
                          <a:solidFill>
                            <a:schemeClr val="bg1">
                              <a:lumMod val="65000"/>
                            </a:schemeClr>
                          </a:solidFill>
                        </a:rPr>
                        <a:t>/acre</a:t>
                      </a:r>
                      <a:r>
                        <a:rPr lang="en-US" sz="1300" dirty="0" smtClean="0">
                          <a:solidFill>
                            <a:schemeClr val="bg1">
                              <a:lumMod val="65000"/>
                            </a:schemeClr>
                          </a:solidFill>
                        </a:rPr>
                        <a:t>)</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534363"/>
                  </a:ext>
                </a:extLst>
              </a:tr>
              <a:tr h="435452">
                <a:tc>
                  <a:txBody>
                    <a:bodyPr/>
                    <a:lstStyle/>
                    <a:p>
                      <a:pPr algn="r"/>
                      <a:r>
                        <a:rPr lang="en-US" sz="1300" dirty="0">
                          <a:solidFill>
                            <a:schemeClr val="bg1">
                              <a:lumMod val="65000"/>
                            </a:schemeClr>
                          </a:solidFill>
                        </a:rPr>
                        <a:t>Anticipated total amount of rodent bait that would be applied</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2,917 </a:t>
                      </a:r>
                      <a:r>
                        <a:rPr lang="en-US" sz="1300" dirty="0" err="1" smtClean="0">
                          <a:solidFill>
                            <a:schemeClr val="bg1">
                              <a:lumMod val="65000"/>
                            </a:schemeClr>
                          </a:solidFill>
                        </a:rPr>
                        <a:t>lb</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801976276"/>
                  </a:ext>
                </a:extLst>
              </a:tr>
              <a:tr h="250087">
                <a:tc>
                  <a:txBody>
                    <a:bodyPr/>
                    <a:lstStyle/>
                    <a:p>
                      <a:pPr algn="r"/>
                      <a:r>
                        <a:rPr lang="en-US" sz="1300" b="1" dirty="0"/>
                        <a:t>Concentration of rodenticide within rodent bait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0.0025</a:t>
                      </a:r>
                      <a:r>
                        <a:rPr lang="en-US" sz="1300" b="1" dirty="0" smtClean="0"/>
                        <a:t>% (2.5 parts</a:t>
                      </a:r>
                      <a:r>
                        <a:rPr lang="en-US" sz="1300" b="1" baseline="0" dirty="0" smtClean="0"/>
                        <a:t> per million)</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749669969"/>
                  </a:ext>
                </a:extLst>
              </a:tr>
              <a:tr h="250087">
                <a:tc>
                  <a:txBody>
                    <a:bodyPr/>
                    <a:lstStyle/>
                    <a:p>
                      <a:pPr algn="r"/>
                      <a:r>
                        <a:rPr lang="en-US" sz="1300" b="1" dirty="0" smtClean="0"/>
                        <a:t>Total amount of rodenticide to be applied</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2.9</a:t>
                      </a:r>
                      <a:r>
                        <a:rPr lang="en-US" sz="1300" b="1" baseline="0" dirty="0" smtClean="0"/>
                        <a:t> </a:t>
                      </a:r>
                      <a:r>
                        <a:rPr lang="en-US" sz="1300" b="1" baseline="0" dirty="0" err="1" smtClean="0"/>
                        <a:t>oz</a:t>
                      </a:r>
                      <a:r>
                        <a:rPr lang="en-US" sz="1300" b="1" baseline="0" dirty="0" smtClean="0"/>
                        <a:t>  (33 g)</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413180911"/>
                  </a:ext>
                </a:extLst>
              </a:tr>
              <a:tr h="250087">
                <a:tc>
                  <a:txBody>
                    <a:bodyPr/>
                    <a:lstStyle/>
                    <a:p>
                      <a:pPr algn="r"/>
                      <a:r>
                        <a:rPr lang="en-US" sz="1300" b="1" dirty="0" smtClean="0"/>
                        <a:t>Total Operational Period</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~5 weeks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787868436"/>
                  </a:ext>
                </a:extLst>
              </a:tr>
            </a:tbl>
          </a:graphicData>
        </a:graphic>
      </p:graphicFrame>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814299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347DAB1-C0CB-457E-A881-AC400FEDE0D1}"/>
              </a:ext>
            </a:extLst>
          </p:cNvPr>
          <p:cNvSpPr/>
          <p:nvPr/>
        </p:nvSpPr>
        <p:spPr>
          <a:xfrm>
            <a:off x="9493118" y="0"/>
            <a:ext cx="2698881"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497E55D7-83CF-45DA-9072-EA03CDB28032}"/>
              </a:ext>
            </a:extLst>
          </p:cNvPr>
          <p:cNvSpPr/>
          <p:nvPr/>
        </p:nvSpPr>
        <p:spPr>
          <a:xfrm>
            <a:off x="0" y="1"/>
            <a:ext cx="9449543" cy="1458856"/>
          </a:xfrm>
          <a:prstGeom prst="rect">
            <a:avLst/>
          </a:prstGeom>
          <a:solidFill>
            <a:srgbClr val="007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80DE2A1D-824F-424D-B2AC-695119E4A9A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317754" y="1007689"/>
            <a:ext cx="5694601" cy="5556829"/>
          </a:xfrm>
          <a:prstGeom prst="rect">
            <a:avLst/>
          </a:prstGeom>
        </p:spPr>
      </p:pic>
      <p:pic>
        <p:nvPicPr>
          <p:cNvPr id="9" name="Picture 8"/>
          <p:cNvPicPr>
            <a:picLocks noChangeAspect="1"/>
          </p:cNvPicPr>
          <p:nvPr/>
        </p:nvPicPr>
        <p:blipFill>
          <a:blip r:embed="rId4"/>
          <a:stretch>
            <a:fillRect/>
          </a:stretch>
        </p:blipFill>
        <p:spPr>
          <a:xfrm>
            <a:off x="6033153" y="328510"/>
            <a:ext cx="3139291" cy="2410621"/>
          </a:xfrm>
          <a:prstGeom prst="rect">
            <a:avLst/>
          </a:prstGeom>
        </p:spPr>
      </p:pic>
      <p:sp>
        <p:nvSpPr>
          <p:cNvPr id="2" name="Rectangle 1"/>
          <p:cNvSpPr/>
          <p:nvPr/>
        </p:nvSpPr>
        <p:spPr>
          <a:xfrm>
            <a:off x="5918481" y="3243856"/>
            <a:ext cx="3187156" cy="2908489"/>
          </a:xfrm>
          <a:prstGeom prst="rect">
            <a:avLst/>
          </a:prstGeom>
        </p:spPr>
        <p:txBody>
          <a:bodyPr wrap="square">
            <a:spAutoFit/>
          </a:bodyPr>
          <a:lstStyle/>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rPr>
              <a:t>Dose rate, bait direction and swath width can all be controlled within set limits.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Differential GPS to guide the helicopter along a set of pre-determined flight transects.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Plots of the actual path flown will be inspected in real time to ensure complete coverage.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Variable swaths allow effective baiting on different terrains without baiting marine environment. </a:t>
            </a:r>
          </a:p>
        </p:txBody>
      </p:sp>
      <p:sp>
        <p:nvSpPr>
          <p:cNvPr id="16" name="TextBox 15">
            <a:extLst>
              <a:ext uri="{FF2B5EF4-FFF2-40B4-BE49-F238E27FC236}">
                <a16:creationId xmlns:a16="http://schemas.microsoft.com/office/drawing/2014/main" id="{CB204D86-8178-4EDA-BBC0-E4E43337180C}"/>
              </a:ext>
            </a:extLst>
          </p:cNvPr>
          <p:cNvSpPr txBox="1"/>
          <p:nvPr/>
        </p:nvSpPr>
        <p:spPr>
          <a:xfrm>
            <a:off x="317752" y="411480"/>
            <a:ext cx="3853653" cy="584775"/>
          </a:xfrm>
          <a:prstGeom prst="rect">
            <a:avLst/>
          </a:prstGeom>
          <a:noFill/>
        </p:spPr>
        <p:txBody>
          <a:bodyPr wrap="square" rtlCol="0">
            <a:spAutoFit/>
          </a:bodyPr>
          <a:lstStyle/>
          <a:p>
            <a:r>
              <a:rPr lang="en-US" sz="3200" dirty="0">
                <a:solidFill>
                  <a:schemeClr val="bg1"/>
                </a:solidFill>
              </a:rPr>
              <a:t>Bait Application</a:t>
            </a:r>
          </a:p>
        </p:txBody>
      </p:sp>
      <p:pic>
        <p:nvPicPr>
          <p:cNvPr id="18" name="Picture 17">
            <a:extLst>
              <a:ext uri="{FF2B5EF4-FFF2-40B4-BE49-F238E27FC236}">
                <a16:creationId xmlns:a16="http://schemas.microsoft.com/office/drawing/2014/main" id="{3B86F991-D234-4973-BFB5-E8205DBC936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2723" t="10344" r="10553" b="12086"/>
          <a:stretch/>
        </p:blipFill>
        <p:spPr>
          <a:xfrm>
            <a:off x="9929996" y="4540837"/>
            <a:ext cx="1920240" cy="1902247"/>
          </a:xfrm>
          <a:prstGeom prst="rect">
            <a:avLst/>
          </a:prstGeom>
          <a:ln w="25400">
            <a:noFill/>
          </a:ln>
        </p:spPr>
      </p:pic>
      <p:pic>
        <p:nvPicPr>
          <p:cNvPr id="14" name="Picture 13">
            <a:extLst>
              <a:ext uri="{FF2B5EF4-FFF2-40B4-BE49-F238E27FC236}">
                <a16:creationId xmlns:a16="http://schemas.microsoft.com/office/drawing/2014/main" id="{28937140-758F-46D5-A495-36ED2CDC355B}"/>
              </a:ext>
            </a:extLst>
          </p:cNvPr>
          <p:cNvPicPr>
            <a:picLocks noChangeAspect="1"/>
          </p:cNvPicPr>
          <p:nvPr/>
        </p:nvPicPr>
        <p:blipFill rotWithShape="1">
          <a:blip r:embed="rId6"/>
          <a:srcRect l="5355" r="6145"/>
          <a:stretch/>
        </p:blipFill>
        <p:spPr>
          <a:xfrm>
            <a:off x="9929996" y="521398"/>
            <a:ext cx="1920239" cy="1442896"/>
          </a:xfrm>
          <a:prstGeom prst="rect">
            <a:avLst/>
          </a:prstGeom>
          <a:ln>
            <a:noFill/>
          </a:ln>
        </p:spPr>
      </p:pic>
      <p:pic>
        <p:nvPicPr>
          <p:cNvPr id="20" name="Picture 19">
            <a:extLst>
              <a:ext uri="{FF2B5EF4-FFF2-40B4-BE49-F238E27FC236}">
                <a16:creationId xmlns:a16="http://schemas.microsoft.com/office/drawing/2014/main" id="{8D58FF16-3114-48F1-93DF-61914FC57662}"/>
              </a:ext>
            </a:extLst>
          </p:cNvPr>
          <p:cNvPicPr>
            <a:picLocks noChangeAspect="1"/>
          </p:cNvPicPr>
          <p:nvPr/>
        </p:nvPicPr>
        <p:blipFill rotWithShape="1">
          <a:blip r:embed="rId7"/>
          <a:srcRect l="10404" r="38769"/>
          <a:stretch/>
        </p:blipFill>
        <p:spPr>
          <a:xfrm>
            <a:off x="9928913" y="1994734"/>
            <a:ext cx="1918650" cy="2515662"/>
          </a:xfrm>
          <a:prstGeom prst="rect">
            <a:avLst/>
          </a:prstGeom>
          <a:ln>
            <a:noFill/>
          </a:ln>
        </p:spPr>
      </p:pic>
      <p:sp>
        <p:nvSpPr>
          <p:cNvPr id="12" name="Rectangle 11">
            <a:extLst>
              <a:ext uri="{FF2B5EF4-FFF2-40B4-BE49-F238E27FC236}">
                <a16:creationId xmlns:a16="http://schemas.microsoft.com/office/drawing/2014/main" id="{9D9BBE52-82D0-435F-981A-0E9A9D4BFCAF}"/>
              </a:ext>
            </a:extLst>
          </p:cNvPr>
          <p:cNvSpPr/>
          <p:nvPr/>
        </p:nvSpPr>
        <p:spPr>
          <a:xfrm>
            <a:off x="941391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396299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rocky island in the middle of the ocean&#10;&#10;Description automatically generated">
            <a:extLst>
              <a:ext uri="{FF2B5EF4-FFF2-40B4-BE49-F238E27FC236}">
                <a16:creationId xmlns:a16="http://schemas.microsoft.com/office/drawing/2014/main" id="{561F9A7D-E0A2-457D-AB20-CF2C0EF3F879}"/>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698" r="698"/>
          <a:stretch>
            <a:fillRect/>
          </a:stretch>
        </p:blipFill>
        <p:spPr/>
      </p:pic>
      <p:sp>
        <p:nvSpPr>
          <p:cNvPr id="2" name="Content Placeholder 1">
            <a:extLst>
              <a:ext uri="{FF2B5EF4-FFF2-40B4-BE49-F238E27FC236}">
                <a16:creationId xmlns:a16="http://schemas.microsoft.com/office/drawing/2014/main" id="{15C4C195-DE57-4F65-8EC1-326F3531DC62}"/>
              </a:ext>
            </a:extLst>
          </p:cNvPr>
          <p:cNvSpPr>
            <a:spLocks noGrp="1"/>
          </p:cNvSpPr>
          <p:nvPr>
            <p:ph idx="1"/>
          </p:nvPr>
        </p:nvSpPr>
        <p:spPr>
          <a:xfrm>
            <a:off x="303945" y="2856411"/>
            <a:ext cx="2457005" cy="3025436"/>
          </a:xfrm>
        </p:spPr>
        <p:txBody>
          <a:bodyPr>
            <a:normAutofit/>
          </a:bodyPr>
          <a:lstStyle/>
          <a:p>
            <a:pPr marL="342900" indent="-342900">
              <a:buClr>
                <a:schemeClr val="accent1"/>
              </a:buClr>
              <a:buFont typeface="Arial" panose="020B0604020202020204" pitchFamily="34" charset="0"/>
              <a:buChar char="•"/>
            </a:pPr>
            <a:r>
              <a:rPr lang="en-US" sz="1800" dirty="0"/>
              <a:t>120 </a:t>
            </a:r>
            <a:r>
              <a:rPr lang="en-US" sz="1800" dirty="0" smtClean="0"/>
              <a:t>acres</a:t>
            </a:r>
            <a:endParaRPr lang="en-US" sz="1800" dirty="0"/>
          </a:p>
          <a:p>
            <a:pPr marL="342900" indent="-342900">
              <a:buClr>
                <a:schemeClr val="accent1"/>
              </a:buClr>
              <a:buFont typeface="Arial" panose="020B0604020202020204" pitchFamily="34" charset="0"/>
              <a:buChar char="•"/>
            </a:pPr>
            <a:r>
              <a:rPr lang="en-US" sz="1800" dirty="0" smtClean="0"/>
              <a:t>360 feet </a:t>
            </a:r>
            <a:endParaRPr lang="en-US" sz="1800" dirty="0"/>
          </a:p>
          <a:p>
            <a:pPr marL="342900" indent="-342900">
              <a:buClr>
                <a:schemeClr val="accent1"/>
              </a:buClr>
              <a:buFont typeface="Arial" panose="020B0604020202020204" pitchFamily="34" charset="0"/>
              <a:buChar char="•"/>
            </a:pPr>
            <a:r>
              <a:rPr lang="en-US" sz="1800" dirty="0"/>
              <a:t>Rugged and remote</a:t>
            </a:r>
          </a:p>
          <a:p>
            <a:pPr marL="342900" indent="-342900">
              <a:buClr>
                <a:schemeClr val="accent1"/>
              </a:buClr>
              <a:buFont typeface="Arial" panose="020B0604020202020204" pitchFamily="34" charset="0"/>
              <a:buChar char="•"/>
            </a:pPr>
            <a:r>
              <a:rPr lang="en-US" sz="1800" dirty="0"/>
              <a:t>Some islands designated wilderness</a:t>
            </a:r>
          </a:p>
          <a:p>
            <a:endParaRPr lang="en-US" sz="2000" dirty="0"/>
          </a:p>
        </p:txBody>
      </p:sp>
      <p:sp>
        <p:nvSpPr>
          <p:cNvPr id="3" name="Text Placeholder 2">
            <a:extLst>
              <a:ext uri="{FF2B5EF4-FFF2-40B4-BE49-F238E27FC236}">
                <a16:creationId xmlns:a16="http://schemas.microsoft.com/office/drawing/2014/main" id="{E87BF5F0-545B-4E3E-97C9-F0D60D22ACEA}"/>
              </a:ext>
            </a:extLst>
          </p:cNvPr>
          <p:cNvSpPr>
            <a:spLocks noGrp="1"/>
          </p:cNvSpPr>
          <p:nvPr>
            <p:ph type="body" sz="quarter" idx="13"/>
          </p:nvPr>
        </p:nvSpPr>
        <p:spPr>
          <a:xfrm>
            <a:off x="303945" y="558485"/>
            <a:ext cx="2569884" cy="2010544"/>
          </a:xfrm>
        </p:spPr>
        <p:txBody>
          <a:bodyPr>
            <a:normAutofit/>
          </a:bodyPr>
          <a:lstStyle/>
          <a:p>
            <a:pPr>
              <a:lnSpc>
                <a:spcPct val="110000"/>
              </a:lnSpc>
            </a:pPr>
            <a:r>
              <a:rPr lang="en-US" dirty="0" smtClean="0"/>
              <a:t>South </a:t>
            </a:r>
            <a:r>
              <a:rPr lang="en-US" dirty="0" err="1" smtClean="0"/>
              <a:t>Farallon</a:t>
            </a:r>
            <a:r>
              <a:rPr lang="en-US" dirty="0" smtClean="0"/>
              <a:t> Islands</a:t>
            </a:r>
            <a:endParaRPr lang="en-US" sz="1600" dirty="0"/>
          </a:p>
        </p:txBody>
      </p:sp>
      <p:sp>
        <p:nvSpPr>
          <p:cNvPr id="8" name="Rectangle 7">
            <a:extLst>
              <a:ext uri="{FF2B5EF4-FFF2-40B4-BE49-F238E27FC236}">
                <a16:creationId xmlns:a16="http://schemas.microsoft.com/office/drawing/2014/main" id="{B0F4EB9D-E78E-47D6-AA58-ECBD1B54ED51}"/>
              </a:ext>
            </a:extLst>
          </p:cNvPr>
          <p:cNvSpPr/>
          <p:nvPr/>
        </p:nvSpPr>
        <p:spPr>
          <a:xfrm>
            <a:off x="3048689"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058140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Protective Measures</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Ensuring minimal impact on </a:t>
            </a:r>
            <a:r>
              <a:rPr lang="en-US" dirty="0" smtClean="0"/>
              <a:t>terrestrial and marine environment</a:t>
            </a:r>
            <a:endParaRPr lang="en-US" dirty="0"/>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7653322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gu copy"/>
          <p:cNvPicPr>
            <a:picLocks noChangeAspect="1" noChangeArrowheads="1"/>
          </p:cNvPicPr>
          <p:nvPr/>
        </p:nvPicPr>
        <p:blipFill>
          <a:blip r:embed="rId3" cstate="screen"/>
          <a:srcRect/>
          <a:stretch>
            <a:fillRect/>
          </a:stretch>
        </p:blipFill>
        <p:spPr bwMode="auto">
          <a:xfrm>
            <a:off x="6710225" y="1415139"/>
            <a:ext cx="2408873" cy="2468880"/>
          </a:xfrm>
          <a:prstGeom prst="rect">
            <a:avLst/>
          </a:prstGeom>
          <a:ln w="25400">
            <a:solidFill>
              <a:schemeClr val="bg1"/>
            </a:solidFill>
          </a:ln>
          <a:effectLst/>
        </p:spPr>
      </p:pic>
      <p:pic>
        <p:nvPicPr>
          <p:cNvPr id="6" name="Picture 5"/>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425" r="3624" b="13583"/>
          <a:stretch/>
        </p:blipFill>
        <p:spPr>
          <a:xfrm>
            <a:off x="3082930" y="3897171"/>
            <a:ext cx="2321555" cy="2468880"/>
          </a:xfrm>
          <a:prstGeom prst="rect">
            <a:avLst/>
          </a:prstGeom>
          <a:ln w="25400">
            <a:solidFill>
              <a:schemeClr val="bg1"/>
            </a:solidFill>
          </a:ln>
          <a:effectLst/>
        </p:spPr>
      </p:pic>
      <p:pic>
        <p:nvPicPr>
          <p:cNvPr id="7" name="Picture 6" descr="Steller's Sea Lion SE Farallon Island 06-27-08 020"/>
          <p:cNvPicPr>
            <a:picLocks noChangeAspect="1" noChangeArrowheads="1"/>
          </p:cNvPicPr>
          <p:nvPr/>
        </p:nvPicPr>
        <p:blipFill rotWithShape="1">
          <a:blip r:embed="rId5" cstate="screen"/>
          <a:srcRect r="8314"/>
          <a:stretch/>
        </p:blipFill>
        <p:spPr bwMode="auto">
          <a:xfrm>
            <a:off x="8796583" y="3897171"/>
            <a:ext cx="3395416" cy="2468880"/>
          </a:xfrm>
          <a:prstGeom prst="rect">
            <a:avLst/>
          </a:prstGeom>
          <a:ln w="25400">
            <a:solidFill>
              <a:schemeClr val="bg1"/>
            </a:solidFill>
          </a:ln>
          <a:effectLst/>
        </p:spPr>
      </p:pic>
      <p:pic>
        <p:nvPicPr>
          <p:cNvPr id="8" name="Picture 4" descr="California Sea Lion SE Farallon Island 07-04-08 1795"/>
          <p:cNvPicPr>
            <a:picLocks noChangeAspect="1" noChangeArrowheads="1"/>
          </p:cNvPicPr>
          <p:nvPr/>
        </p:nvPicPr>
        <p:blipFill rotWithShape="1">
          <a:blip r:embed="rId6" cstate="screen"/>
          <a:srcRect l="2988"/>
          <a:stretch/>
        </p:blipFill>
        <p:spPr bwMode="auto">
          <a:xfrm>
            <a:off x="3118483" y="1401987"/>
            <a:ext cx="3591742" cy="2468880"/>
          </a:xfrm>
          <a:prstGeom prst="rect">
            <a:avLst/>
          </a:prstGeom>
          <a:ln w="25400">
            <a:solidFill>
              <a:schemeClr val="bg1"/>
            </a:solidFill>
          </a:ln>
          <a:effectLst/>
        </p:spPr>
      </p:pic>
      <p:pic>
        <p:nvPicPr>
          <p:cNvPr id="9" name="Picture 6" descr="DSCN2026"/>
          <p:cNvPicPr>
            <a:picLocks noChangeAspect="1" noChangeArrowheads="1"/>
          </p:cNvPicPr>
          <p:nvPr/>
        </p:nvPicPr>
        <p:blipFill>
          <a:blip r:embed="rId7" cstate="screen">
            <a:lum contrast="2000"/>
          </a:blip>
          <a:srcRect/>
          <a:stretch>
            <a:fillRect/>
          </a:stretch>
        </p:blipFill>
        <p:spPr bwMode="auto">
          <a:xfrm>
            <a:off x="5440039" y="3897171"/>
            <a:ext cx="3320990" cy="2468880"/>
          </a:xfrm>
          <a:prstGeom prst="rect">
            <a:avLst/>
          </a:prstGeom>
          <a:ln w="25400">
            <a:solidFill>
              <a:schemeClr val="bg1"/>
            </a:solidFill>
          </a:ln>
          <a:effectLst/>
        </p:spPr>
      </p:pic>
      <p:pic>
        <p:nvPicPr>
          <p:cNvPr id="10" name="Picture 7" descr="24_cb222_2jan07_5"/>
          <p:cNvPicPr>
            <a:picLocks noChangeAspect="1" noChangeArrowheads="1"/>
          </p:cNvPicPr>
          <p:nvPr/>
        </p:nvPicPr>
        <p:blipFill rotWithShape="1">
          <a:blip r:embed="rId8" cstate="screen"/>
          <a:srcRect r="1766"/>
          <a:stretch/>
        </p:blipFill>
        <p:spPr bwMode="auto">
          <a:xfrm>
            <a:off x="9150824" y="1401987"/>
            <a:ext cx="3041175" cy="2468880"/>
          </a:xfrm>
          <a:prstGeom prst="rect">
            <a:avLst/>
          </a:prstGeom>
          <a:noFill/>
          <a:ln w="25400">
            <a:solidFill>
              <a:schemeClr val="bg1"/>
            </a:solidFill>
            <a:miter lim="800000"/>
            <a:headEnd/>
            <a:tailEnd/>
          </a:ln>
          <a:effectLst/>
        </p:spPr>
      </p:pic>
      <p:sp>
        <p:nvSpPr>
          <p:cNvPr id="16" name="TextBox 3">
            <a:extLst>
              <a:ext uri="{FF2B5EF4-FFF2-40B4-BE49-F238E27FC236}">
                <a16:creationId xmlns:a16="http://schemas.microsoft.com/office/drawing/2014/main" id="{64FA67A9-728E-4BCE-83CF-C68289450260}"/>
              </a:ext>
            </a:extLst>
          </p:cNvPr>
          <p:cNvSpPr txBox="1">
            <a:spLocks noChangeArrowheads="1"/>
          </p:cNvSpPr>
          <p:nvPr/>
        </p:nvSpPr>
        <p:spPr bwMode="auto">
          <a:xfrm>
            <a:off x="3186671" y="445007"/>
            <a:ext cx="9005329" cy="523220"/>
          </a:xfrm>
          <a:prstGeom prst="rect">
            <a:avLst/>
          </a:prstGeom>
          <a:noFill/>
          <a:ln w="9525">
            <a:noFill/>
            <a:miter lim="800000"/>
            <a:headEnd/>
            <a:tailEnd/>
          </a:ln>
        </p:spPr>
        <p:txBody>
          <a:bodyPr wrap="square">
            <a:spAutoFit/>
          </a:bodyPr>
          <a:lstStyle/>
          <a:p>
            <a:pPr algn="ctr"/>
            <a:r>
              <a:rPr lang="en-US" sz="2800" dirty="0">
                <a:solidFill>
                  <a:schemeClr val="tx2"/>
                </a:solidFill>
                <a:latin typeface="+mj-lt"/>
              </a:rPr>
              <a:t>Protecting wildlife and habitats during operations</a:t>
            </a:r>
          </a:p>
        </p:txBody>
      </p:sp>
      <p:sp>
        <p:nvSpPr>
          <p:cNvPr id="12" name="Rectangle 11">
            <a:extLst>
              <a:ext uri="{FF2B5EF4-FFF2-40B4-BE49-F238E27FC236}">
                <a16:creationId xmlns:a16="http://schemas.microsoft.com/office/drawing/2014/main" id="{B4DEFE6F-4C3C-46BE-B720-CDA62C0BBA8A}"/>
              </a:ext>
            </a:extLst>
          </p:cNvPr>
          <p:cNvSpPr/>
          <p:nvPr/>
        </p:nvSpPr>
        <p:spPr>
          <a:xfrm>
            <a:off x="3054987"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a:extLst>
              <a:ext uri="{FF2B5EF4-FFF2-40B4-BE49-F238E27FC236}">
                <a16:creationId xmlns:a16="http://schemas.microsoft.com/office/drawing/2014/main" id="{7B4F5330-DF85-402F-8D36-D8E19288BA49}"/>
              </a:ext>
            </a:extLst>
          </p:cNvPr>
          <p:cNvSpPr>
            <a:spLocks noGrp="1"/>
          </p:cNvSpPr>
          <p:nvPr>
            <p:ph idx="1"/>
          </p:nvPr>
        </p:nvSpPr>
        <p:spPr>
          <a:xfrm>
            <a:off x="303945" y="1888860"/>
            <a:ext cx="2286855" cy="4538268"/>
          </a:xfrm>
        </p:spPr>
        <p:txBody>
          <a:bodyPr>
            <a:normAutofit/>
          </a:bodyPr>
          <a:lstStyle/>
          <a:p>
            <a:pPr lvl="1"/>
            <a:r>
              <a:rPr lang="en-US" dirty="0"/>
              <a:t>Operations</a:t>
            </a:r>
          </a:p>
          <a:p>
            <a:pPr lvl="1"/>
            <a:r>
              <a:rPr lang="en-US" dirty="0"/>
              <a:t>Timing</a:t>
            </a:r>
          </a:p>
          <a:p>
            <a:pPr lvl="1"/>
            <a:r>
              <a:rPr lang="en-US" dirty="0"/>
              <a:t>Gull hazing</a:t>
            </a:r>
          </a:p>
          <a:p>
            <a:pPr lvl="1"/>
            <a:r>
              <a:rPr lang="en-US" dirty="0"/>
              <a:t>Capture of birds of prey</a:t>
            </a:r>
          </a:p>
          <a:p>
            <a:pPr lvl="1"/>
            <a:r>
              <a:rPr lang="en-US" dirty="0"/>
              <a:t>Capture of  salamanders</a:t>
            </a:r>
          </a:p>
          <a:p>
            <a:pPr lvl="1"/>
            <a:r>
              <a:rPr lang="en-US" dirty="0"/>
              <a:t>Carcass removal</a:t>
            </a:r>
          </a:p>
          <a:p>
            <a:pPr lvl="1"/>
            <a:r>
              <a:rPr lang="en-US" dirty="0"/>
              <a:t>Monitoring and adaptive management </a:t>
            </a:r>
          </a:p>
        </p:txBody>
      </p:sp>
      <p:sp>
        <p:nvSpPr>
          <p:cNvPr id="11" name="Text Placeholder 10">
            <a:extLst>
              <a:ext uri="{FF2B5EF4-FFF2-40B4-BE49-F238E27FC236}">
                <a16:creationId xmlns:a16="http://schemas.microsoft.com/office/drawing/2014/main" id="{ED4275C0-A3B8-4997-8E09-4ECF5445EB39}"/>
              </a:ext>
            </a:extLst>
          </p:cNvPr>
          <p:cNvSpPr>
            <a:spLocks noGrp="1"/>
          </p:cNvSpPr>
          <p:nvPr>
            <p:ph type="body" sz="quarter" idx="13"/>
          </p:nvPr>
        </p:nvSpPr>
        <p:spPr>
          <a:xfrm>
            <a:off x="303945" y="558484"/>
            <a:ext cx="2457005" cy="1548990"/>
          </a:xfrm>
        </p:spPr>
        <p:txBody>
          <a:bodyPr>
            <a:normAutofit/>
          </a:bodyPr>
          <a:lstStyle/>
          <a:p>
            <a:r>
              <a:rPr lang="en-US" dirty="0"/>
              <a:t>Protective Measures</a:t>
            </a:r>
          </a:p>
        </p:txBody>
      </p:sp>
    </p:spTree>
    <p:extLst>
      <p:ext uri="{BB962C8B-B14F-4D97-AF65-F5344CB8AC3E}">
        <p14:creationId xmlns:p14="http://schemas.microsoft.com/office/powerpoint/2010/main" val="403528102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7BE16BF-BD47-40CE-9E46-F2692E4AB914}"/>
              </a:ext>
            </a:extLst>
          </p:cNvPr>
          <p:cNvSpPr/>
          <p:nvPr/>
        </p:nvSpPr>
        <p:spPr>
          <a:xfrm>
            <a:off x="3093488" y="0"/>
            <a:ext cx="909851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323FD5A9-BB3A-433D-8A85-24656108C37A}"/>
              </a:ext>
            </a:extLst>
          </p:cNvPr>
          <p:cNvPicPr>
            <a:picLocks noChangeAspect="1"/>
          </p:cNvPicPr>
          <p:nvPr/>
        </p:nvPicPr>
        <p:blipFill rotWithShape="1">
          <a:blip r:embed="rId3">
            <a:extLst>
              <a:ext uri="{28A0092B-C50C-407E-A947-70E740481C1C}">
                <a14:useLocalDpi xmlns:a14="http://schemas.microsoft.com/office/drawing/2010/main" val="0"/>
              </a:ext>
            </a:extLst>
          </a:blip>
          <a:srcRect t="27315"/>
          <a:stretch/>
        </p:blipFill>
        <p:spPr>
          <a:xfrm>
            <a:off x="3129470" y="0"/>
            <a:ext cx="9062530" cy="4372178"/>
          </a:xfrm>
          <a:prstGeom prst="rect">
            <a:avLst/>
          </a:prstGeom>
        </p:spPr>
      </p:pic>
      <p:pic>
        <p:nvPicPr>
          <p:cNvPr id="7" name="Picture Placeholder 6">
            <a:extLst>
              <a:ext uri="{FF2B5EF4-FFF2-40B4-BE49-F238E27FC236}">
                <a16:creationId xmlns:a16="http://schemas.microsoft.com/office/drawing/2014/main" id="{2F60A8A0-BDA0-44FA-87EA-C247C89000A3}"/>
              </a:ext>
            </a:extLst>
          </p:cNvPr>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rcRect/>
          <a:stretch/>
        </p:blipFill>
        <p:spPr>
          <a:xfrm>
            <a:off x="3427835" y="1423387"/>
            <a:ext cx="8268229" cy="4725293"/>
          </a:xfrm>
        </p:spPr>
      </p:pic>
      <p:sp>
        <p:nvSpPr>
          <p:cNvPr id="4" name="Text Placeholder 3">
            <a:extLst>
              <a:ext uri="{FF2B5EF4-FFF2-40B4-BE49-F238E27FC236}">
                <a16:creationId xmlns:a16="http://schemas.microsoft.com/office/drawing/2014/main" id="{55E9ED9D-C624-4959-B7AF-5294DE34BCE1}"/>
              </a:ext>
            </a:extLst>
          </p:cNvPr>
          <p:cNvSpPr>
            <a:spLocks noGrp="1"/>
          </p:cNvSpPr>
          <p:nvPr>
            <p:ph type="body" sz="quarter" idx="13"/>
          </p:nvPr>
        </p:nvSpPr>
        <p:spPr/>
        <p:txBody>
          <a:bodyPr/>
          <a:lstStyle/>
          <a:p>
            <a:r>
              <a:rPr lang="en-US" dirty="0"/>
              <a:t>Gull Hazing Success</a:t>
            </a:r>
          </a:p>
        </p:txBody>
      </p:sp>
      <p:sp>
        <p:nvSpPr>
          <p:cNvPr id="10" name="Rectangle 9">
            <a:extLst>
              <a:ext uri="{FF2B5EF4-FFF2-40B4-BE49-F238E27FC236}">
                <a16:creationId xmlns:a16="http://schemas.microsoft.com/office/drawing/2014/main" id="{48E021FE-45C1-4240-82D0-B2A5E2E384B2}"/>
              </a:ext>
            </a:extLst>
          </p:cNvPr>
          <p:cNvSpPr/>
          <p:nvPr/>
        </p:nvSpPr>
        <p:spPr>
          <a:xfrm>
            <a:off x="3047768"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74445083-C57E-4884-BFBF-604EEC91524E}"/>
              </a:ext>
            </a:extLst>
          </p:cNvPr>
          <p:cNvSpPr txBox="1"/>
          <p:nvPr/>
        </p:nvSpPr>
        <p:spPr>
          <a:xfrm>
            <a:off x="391226" y="2186089"/>
            <a:ext cx="2369724" cy="3139321"/>
          </a:xfrm>
          <a:prstGeom prst="rect">
            <a:avLst/>
          </a:prstGeom>
          <a:noFill/>
        </p:spPr>
        <p:txBody>
          <a:bodyPr wrap="square" rtlCol="0">
            <a:spAutoFit/>
          </a:bodyPr>
          <a:lstStyle/>
          <a:p>
            <a:r>
              <a:rPr lang="en-US" sz="2000" dirty="0">
                <a:latin typeface="Century Expanded LT Std" panose="02040604060705020304" pitchFamily="18" charset="0"/>
              </a:rPr>
              <a:t>During hazing trials, gull numbers declined from as high as </a:t>
            </a:r>
            <a:r>
              <a:rPr lang="en-US" sz="2000" dirty="0">
                <a:solidFill>
                  <a:schemeClr val="bg1"/>
                </a:solidFill>
                <a:latin typeface="Century Expanded LT Std" panose="02040604060705020304" pitchFamily="18" charset="0"/>
              </a:rPr>
              <a:t>2,500</a:t>
            </a:r>
            <a:r>
              <a:rPr lang="en-US" sz="2000" dirty="0">
                <a:solidFill>
                  <a:srgbClr val="007698"/>
                </a:solidFill>
                <a:latin typeface="Century Expanded LT Std" panose="02040604060705020304" pitchFamily="18" charset="0"/>
              </a:rPr>
              <a:t> </a:t>
            </a:r>
            <a:r>
              <a:rPr lang="en-US" sz="2000" dirty="0">
                <a:latin typeface="Century Expanded LT Std" panose="02040604060705020304" pitchFamily="18" charset="0"/>
              </a:rPr>
              <a:t>gulls to </a:t>
            </a:r>
            <a:r>
              <a:rPr lang="en-US" sz="2000" dirty="0">
                <a:solidFill>
                  <a:schemeClr val="bg1"/>
                </a:solidFill>
                <a:latin typeface="Century Expanded LT Std" panose="02040604060705020304" pitchFamily="18" charset="0"/>
              </a:rPr>
              <a:t>~0</a:t>
            </a:r>
            <a:r>
              <a:rPr lang="en-US" sz="2000" dirty="0">
                <a:latin typeface="Century Expanded LT Std" panose="02040604060705020304" pitchFamily="18" charset="0"/>
              </a:rPr>
              <a:t>, and nearly all those gulls were successfully </a:t>
            </a:r>
            <a:r>
              <a:rPr lang="en-US" sz="2000" dirty="0">
                <a:solidFill>
                  <a:schemeClr val="bg1"/>
                </a:solidFill>
                <a:latin typeface="Century Expanded LT Std" panose="02040604060705020304" pitchFamily="18" charset="0"/>
              </a:rPr>
              <a:t>hazed</a:t>
            </a:r>
            <a:r>
              <a:rPr lang="en-US" sz="2000" dirty="0">
                <a:latin typeface="Century Expanded LT Std" panose="02040604060705020304" pitchFamily="18" charset="0"/>
              </a:rPr>
              <a:t> from the </a:t>
            </a:r>
            <a:r>
              <a:rPr lang="en-US" sz="2000" dirty="0" smtClean="0">
                <a:latin typeface="Century Expanded LT Std" panose="02040604060705020304" pitchFamily="18" charset="0"/>
              </a:rPr>
              <a:t>islands.</a:t>
            </a:r>
            <a:endParaRPr lang="en-US" sz="2000" dirty="0">
              <a:latin typeface="Century Expanded LT Std" panose="02040604060705020304" pitchFamily="18" charset="0"/>
            </a:endParaRPr>
          </a:p>
          <a:p>
            <a:endParaRPr lang="en-US" dirty="0"/>
          </a:p>
        </p:txBody>
      </p:sp>
      <p:sp>
        <p:nvSpPr>
          <p:cNvPr id="13" name="TextBox 12">
            <a:extLst>
              <a:ext uri="{FF2B5EF4-FFF2-40B4-BE49-F238E27FC236}">
                <a16:creationId xmlns:a16="http://schemas.microsoft.com/office/drawing/2014/main" id="{AD60A291-EB7C-4E08-B1D0-8AD63CE39C41}"/>
              </a:ext>
            </a:extLst>
          </p:cNvPr>
          <p:cNvSpPr txBox="1"/>
          <p:nvPr/>
        </p:nvSpPr>
        <p:spPr>
          <a:xfrm>
            <a:off x="6096000" y="3051924"/>
            <a:ext cx="4422742" cy="400110"/>
          </a:xfrm>
          <a:prstGeom prst="rect">
            <a:avLst/>
          </a:prstGeom>
          <a:noFill/>
        </p:spPr>
        <p:txBody>
          <a:bodyPr wrap="square" rtlCol="0">
            <a:spAutoFit/>
          </a:bodyPr>
          <a:lstStyle/>
          <a:p>
            <a:r>
              <a:rPr lang="en-US" sz="2000" dirty="0">
                <a:solidFill>
                  <a:srgbClr val="F1730C"/>
                </a:solidFill>
                <a:latin typeface="+mj-lt"/>
              </a:rPr>
              <a:t>Gull Population During Hazing Trial </a:t>
            </a:r>
          </a:p>
        </p:txBody>
      </p:sp>
    </p:spTree>
    <p:extLst>
      <p:ext uri="{BB962C8B-B14F-4D97-AF65-F5344CB8AC3E}">
        <p14:creationId xmlns:p14="http://schemas.microsoft.com/office/powerpoint/2010/main" val="36999492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77497B1-7557-4BF0-96A5-CF487B52F5B8}"/>
              </a:ext>
            </a:extLst>
          </p:cNvPr>
          <p:cNvSpPr/>
          <p:nvPr/>
        </p:nvSpPr>
        <p:spPr>
          <a:xfrm>
            <a:off x="3049040" y="3912781"/>
            <a:ext cx="9142960" cy="296001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p:cNvSpPr txBox="1"/>
          <p:nvPr/>
        </p:nvSpPr>
        <p:spPr>
          <a:xfrm>
            <a:off x="3751104" y="1198516"/>
            <a:ext cx="3625056" cy="2169825"/>
          </a:xfrm>
          <a:prstGeom prst="rect">
            <a:avLst/>
          </a:prstGeom>
          <a:noFill/>
          <a:ln>
            <a:noFill/>
          </a:ln>
        </p:spPr>
        <p:txBody>
          <a:bodyPr wrap="square" numCol="1" spcCol="274320" rtlCol="0">
            <a:spAutoFit/>
          </a:bodyPr>
          <a:lstStyle/>
          <a:p>
            <a:pPr marL="285750" indent="-285750">
              <a:spcBef>
                <a:spcPts val="600"/>
              </a:spcBef>
              <a:buClr>
                <a:srgbClr val="007698"/>
              </a:buClr>
              <a:buFont typeface="Arial" panose="020B0604020202020204" pitchFamily="34" charset="0"/>
              <a:buChar char="•"/>
            </a:pPr>
            <a:r>
              <a:rPr lang="en-US" sz="2400" dirty="0"/>
              <a:t>Bait application rates</a:t>
            </a:r>
          </a:p>
          <a:p>
            <a:pPr marL="285750" indent="-285750">
              <a:spcBef>
                <a:spcPts val="600"/>
              </a:spcBef>
              <a:buClr>
                <a:srgbClr val="007698"/>
              </a:buClr>
              <a:buFont typeface="Arial" panose="020B0604020202020204" pitchFamily="34" charset="0"/>
              <a:buChar char="•"/>
            </a:pPr>
            <a:r>
              <a:rPr lang="en-US" sz="2400" dirty="0"/>
              <a:t>Bait uptake by mice</a:t>
            </a:r>
          </a:p>
          <a:p>
            <a:pPr marL="285750" indent="-285750">
              <a:spcBef>
                <a:spcPts val="600"/>
              </a:spcBef>
              <a:buClr>
                <a:srgbClr val="007698"/>
              </a:buClr>
              <a:buFont typeface="Arial" panose="020B0604020202020204" pitchFamily="34" charset="0"/>
              <a:buChar char="•"/>
            </a:pPr>
            <a:r>
              <a:rPr lang="en-US" sz="2400" dirty="0"/>
              <a:t>Birds</a:t>
            </a:r>
          </a:p>
          <a:p>
            <a:pPr marL="285750" indent="-285750">
              <a:spcBef>
                <a:spcPts val="600"/>
              </a:spcBef>
              <a:buClr>
                <a:srgbClr val="007698"/>
              </a:buClr>
              <a:buFont typeface="Arial" panose="020B0604020202020204" pitchFamily="34" charset="0"/>
              <a:buChar char="•"/>
            </a:pPr>
            <a:r>
              <a:rPr lang="en-US" sz="2400" dirty="0"/>
              <a:t>Salamanders and camel crickets</a:t>
            </a:r>
          </a:p>
        </p:txBody>
      </p:sp>
      <p:sp>
        <p:nvSpPr>
          <p:cNvPr id="7" name="Content Placeholder 6">
            <a:extLst>
              <a:ext uri="{FF2B5EF4-FFF2-40B4-BE49-F238E27FC236}">
                <a16:creationId xmlns:a16="http://schemas.microsoft.com/office/drawing/2014/main" id="{03D82258-14F8-4150-A1B1-E00BE7DCD1DA}"/>
              </a:ext>
            </a:extLst>
          </p:cNvPr>
          <p:cNvSpPr>
            <a:spLocks noGrp="1"/>
          </p:cNvSpPr>
          <p:nvPr>
            <p:ph idx="1"/>
          </p:nvPr>
        </p:nvSpPr>
        <p:spPr>
          <a:xfrm>
            <a:off x="3736181" y="558484"/>
            <a:ext cx="8219756" cy="517841"/>
          </a:xfrm>
        </p:spPr>
        <p:txBody>
          <a:bodyPr>
            <a:noAutofit/>
          </a:bodyPr>
          <a:lstStyle/>
          <a:p>
            <a:r>
              <a:rPr lang="en-US" sz="2400" dirty="0">
                <a:solidFill>
                  <a:srgbClr val="007698"/>
                </a:solidFill>
                <a:latin typeface="+mn-lt"/>
              </a:rPr>
              <a:t>Monitoring operations will include the following:</a:t>
            </a:r>
          </a:p>
        </p:txBody>
      </p:sp>
      <p:sp>
        <p:nvSpPr>
          <p:cNvPr id="8" name="Text Placeholder 7">
            <a:extLst>
              <a:ext uri="{FF2B5EF4-FFF2-40B4-BE49-F238E27FC236}">
                <a16:creationId xmlns:a16="http://schemas.microsoft.com/office/drawing/2014/main" id="{3A667BA8-554D-4430-9FF2-FF7BE7FC05B8}"/>
              </a:ext>
            </a:extLst>
          </p:cNvPr>
          <p:cNvSpPr>
            <a:spLocks noGrp="1"/>
          </p:cNvSpPr>
          <p:nvPr>
            <p:ph type="body" sz="quarter" idx="13"/>
          </p:nvPr>
        </p:nvSpPr>
        <p:spPr/>
        <p:txBody>
          <a:bodyPr/>
          <a:lstStyle/>
          <a:p>
            <a:r>
              <a:rPr lang="en-US" dirty="0"/>
              <a:t>Eradication Monitoring</a:t>
            </a:r>
            <a:endParaRPr lang="en-US" cap="small" dirty="0"/>
          </a:p>
        </p:txBody>
      </p:sp>
      <p:sp>
        <p:nvSpPr>
          <p:cNvPr id="6" name="Slide Number Placeholder 5">
            <a:extLst>
              <a:ext uri="{FF2B5EF4-FFF2-40B4-BE49-F238E27FC236}">
                <a16:creationId xmlns:a16="http://schemas.microsoft.com/office/drawing/2014/main" id="{954C8440-0C7A-4CC9-9F9A-834251EF4559}"/>
              </a:ext>
            </a:extLst>
          </p:cNvPr>
          <p:cNvSpPr>
            <a:spLocks noGrp="1"/>
          </p:cNvSpPr>
          <p:nvPr>
            <p:ph type="sldNum" sz="quarter" idx="4294967295"/>
          </p:nvPr>
        </p:nvSpPr>
        <p:spPr>
          <a:xfrm>
            <a:off x="303945" y="6356350"/>
            <a:ext cx="726446" cy="365125"/>
          </a:xfrm>
        </p:spPr>
        <p:txBody>
          <a:bodyPr/>
          <a:lstStyle/>
          <a:p>
            <a:fld id="{FFF42332-FF45-4C7B-82E2-E06EB7787F7D}" type="slidenum">
              <a:rPr lang="en-US" smtClean="0"/>
              <a:t>33</a:t>
            </a:fld>
            <a:endParaRPr lang="en-US" dirty="0"/>
          </a:p>
        </p:txBody>
      </p:sp>
      <p:pic>
        <p:nvPicPr>
          <p:cNvPr id="17" name="Picture 16">
            <a:extLst>
              <a:ext uri="{FF2B5EF4-FFF2-40B4-BE49-F238E27FC236}">
                <a16:creationId xmlns:a16="http://schemas.microsoft.com/office/drawing/2014/main" id="{6EA0C8EA-4ECB-4042-90E7-C81424022BD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5591" t="23946" r="19432" b="20531"/>
          <a:stretch/>
        </p:blipFill>
        <p:spPr>
          <a:xfrm>
            <a:off x="9881489" y="4292272"/>
            <a:ext cx="2346251" cy="2172206"/>
          </a:xfrm>
          <a:prstGeom prst="rect">
            <a:avLst/>
          </a:prstGeom>
        </p:spPr>
      </p:pic>
      <p:pic>
        <p:nvPicPr>
          <p:cNvPr id="19" name="Picture 18">
            <a:extLst>
              <a:ext uri="{FF2B5EF4-FFF2-40B4-BE49-F238E27FC236}">
                <a16:creationId xmlns:a16="http://schemas.microsoft.com/office/drawing/2014/main" id="{83DC7BB0-005E-404D-A66A-5B5901FCED9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234" t="33229" r="-149" b="10565"/>
          <a:stretch/>
        </p:blipFill>
        <p:spPr>
          <a:xfrm>
            <a:off x="3139208" y="4292276"/>
            <a:ext cx="2522762" cy="2172207"/>
          </a:xfrm>
          <a:prstGeom prst="rect">
            <a:avLst/>
          </a:prstGeom>
        </p:spPr>
      </p:pic>
      <p:sp>
        <p:nvSpPr>
          <p:cNvPr id="23" name="Rectangle 22">
            <a:extLst>
              <a:ext uri="{FF2B5EF4-FFF2-40B4-BE49-F238E27FC236}">
                <a16:creationId xmlns:a16="http://schemas.microsoft.com/office/drawing/2014/main" id="{82335268-7EDD-4E0D-8E3A-E79B1B9CB88E}"/>
              </a:ext>
            </a:extLst>
          </p:cNvPr>
          <p:cNvSpPr/>
          <p:nvPr/>
        </p:nvSpPr>
        <p:spPr>
          <a:xfrm>
            <a:off x="3047768"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21CE8D6B-BA59-4544-9E52-6DD9F2862679}"/>
              </a:ext>
            </a:extLst>
          </p:cNvPr>
          <p:cNvPicPr>
            <a:picLocks noChangeAspect="1"/>
          </p:cNvPicPr>
          <p:nvPr/>
        </p:nvPicPr>
        <p:blipFill rotWithShape="1">
          <a:blip r:embed="rId5">
            <a:extLst>
              <a:ext uri="{28A0092B-C50C-407E-A947-70E740481C1C}">
                <a14:useLocalDpi xmlns:a14="http://schemas.microsoft.com/office/drawing/2010/main" val="0"/>
              </a:ext>
            </a:extLst>
          </a:blip>
          <a:srcRect l="48485" t="15147" r="15200" b="15147"/>
          <a:stretch/>
        </p:blipFill>
        <p:spPr>
          <a:xfrm>
            <a:off x="5699350" y="4292272"/>
            <a:ext cx="2011845" cy="2172206"/>
          </a:xfrm>
          <a:prstGeom prst="rect">
            <a:avLst/>
          </a:prstGeom>
        </p:spPr>
      </p:pic>
      <p:pic>
        <p:nvPicPr>
          <p:cNvPr id="21" name="Picture 20" descr="A frog on a rock&#10;&#10;Description automatically generated">
            <a:extLst>
              <a:ext uri="{FF2B5EF4-FFF2-40B4-BE49-F238E27FC236}">
                <a16:creationId xmlns:a16="http://schemas.microsoft.com/office/drawing/2014/main" id="{2BDED185-C965-4ABD-8FE9-803E4EC19DE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1992" r="15541"/>
          <a:stretch/>
        </p:blipFill>
        <p:spPr>
          <a:xfrm>
            <a:off x="7746935" y="4292273"/>
            <a:ext cx="2098814" cy="2172206"/>
          </a:xfrm>
          <a:prstGeom prst="rect">
            <a:avLst/>
          </a:prstGeom>
        </p:spPr>
      </p:pic>
      <p:sp>
        <p:nvSpPr>
          <p:cNvPr id="3" name="TextBox 2">
            <a:extLst>
              <a:ext uri="{FF2B5EF4-FFF2-40B4-BE49-F238E27FC236}">
                <a16:creationId xmlns:a16="http://schemas.microsoft.com/office/drawing/2014/main" id="{CDCB7B04-BEBB-4196-897E-EC1B1133F58F}"/>
              </a:ext>
            </a:extLst>
          </p:cNvPr>
          <p:cNvSpPr txBox="1"/>
          <p:nvPr/>
        </p:nvSpPr>
        <p:spPr>
          <a:xfrm>
            <a:off x="5697710" y="6279812"/>
            <a:ext cx="2049225" cy="184666"/>
          </a:xfrm>
          <a:prstGeom prst="rect">
            <a:avLst/>
          </a:prstGeom>
          <a:noFill/>
        </p:spPr>
        <p:txBody>
          <a:bodyPr wrap="square" rtlCol="0">
            <a:spAutoFit/>
          </a:bodyPr>
          <a:lstStyle/>
          <a:p>
            <a:r>
              <a:rPr lang="en-US" sz="600" dirty="0">
                <a:solidFill>
                  <a:schemeClr val="bg1"/>
                </a:solidFill>
              </a:rPr>
              <a:t>© Beach Watch, Greater Farallones Association</a:t>
            </a:r>
          </a:p>
        </p:txBody>
      </p:sp>
      <p:sp>
        <p:nvSpPr>
          <p:cNvPr id="14" name="TextBox 13">
            <a:extLst>
              <a:ext uri="{FF2B5EF4-FFF2-40B4-BE49-F238E27FC236}">
                <a16:creationId xmlns:a16="http://schemas.microsoft.com/office/drawing/2014/main" id="{E15CB5BD-8A54-404C-B5CE-82388FD2BF44}"/>
              </a:ext>
            </a:extLst>
          </p:cNvPr>
          <p:cNvSpPr txBox="1"/>
          <p:nvPr/>
        </p:nvSpPr>
        <p:spPr>
          <a:xfrm>
            <a:off x="9845749" y="6264017"/>
            <a:ext cx="2049225" cy="184666"/>
          </a:xfrm>
          <a:prstGeom prst="rect">
            <a:avLst/>
          </a:prstGeom>
          <a:noFill/>
        </p:spPr>
        <p:txBody>
          <a:bodyPr wrap="square" rtlCol="0">
            <a:spAutoFit/>
          </a:bodyPr>
          <a:lstStyle/>
          <a:p>
            <a:r>
              <a:rPr lang="en-US" sz="600" dirty="0">
                <a:solidFill>
                  <a:schemeClr val="bg1"/>
                </a:solidFill>
              </a:rPr>
              <a:t>© Oscar Johnson, source: iNaturalist </a:t>
            </a:r>
          </a:p>
        </p:txBody>
      </p:sp>
      <p:sp>
        <p:nvSpPr>
          <p:cNvPr id="5" name="TextBox 4">
            <a:extLst>
              <a:ext uri="{FF2B5EF4-FFF2-40B4-BE49-F238E27FC236}">
                <a16:creationId xmlns:a16="http://schemas.microsoft.com/office/drawing/2014/main" id="{899403C1-A291-442E-B845-91ABBEC08AD8}"/>
              </a:ext>
            </a:extLst>
          </p:cNvPr>
          <p:cNvSpPr txBox="1"/>
          <p:nvPr/>
        </p:nvSpPr>
        <p:spPr>
          <a:xfrm>
            <a:off x="7680963" y="1198516"/>
            <a:ext cx="4274974" cy="2246769"/>
          </a:xfrm>
          <a:prstGeom prst="rect">
            <a:avLst/>
          </a:prstGeom>
          <a:noFill/>
        </p:spPr>
        <p:txBody>
          <a:bodyPr wrap="square" rtlCol="0">
            <a:spAutoFit/>
          </a:bodyPr>
          <a:lstStyle/>
          <a:p>
            <a:pPr marL="285750" indent="-285750">
              <a:spcBef>
                <a:spcPts val="600"/>
              </a:spcBef>
              <a:buClr>
                <a:srgbClr val="007698"/>
              </a:buClr>
              <a:buFont typeface="Arial" panose="020B0604020202020204" pitchFamily="34" charset="0"/>
              <a:buChar char="•"/>
            </a:pPr>
            <a:r>
              <a:rPr lang="en-US" sz="2400" dirty="0"/>
              <a:t>Intertidal invertebrates</a:t>
            </a:r>
          </a:p>
          <a:p>
            <a:pPr marL="285750" indent="-285750">
              <a:spcBef>
                <a:spcPts val="600"/>
              </a:spcBef>
              <a:buClr>
                <a:srgbClr val="007698"/>
              </a:buClr>
              <a:buFont typeface="Arial" panose="020B0604020202020204" pitchFamily="34" charset="0"/>
              <a:buChar char="•"/>
            </a:pPr>
            <a:r>
              <a:rPr lang="en-US" sz="2400" spc="-10" dirty="0"/>
              <a:t>Subtidal fish, invertebrates</a:t>
            </a:r>
          </a:p>
          <a:p>
            <a:pPr marL="285750" indent="-285750">
              <a:spcBef>
                <a:spcPts val="600"/>
              </a:spcBef>
              <a:buClr>
                <a:srgbClr val="007698"/>
              </a:buClr>
              <a:buFont typeface="Arial" panose="020B0604020202020204" pitchFamily="34" charset="0"/>
              <a:buChar char="•"/>
            </a:pPr>
            <a:r>
              <a:rPr lang="en-US" sz="2400" dirty="0"/>
              <a:t>Water</a:t>
            </a:r>
          </a:p>
          <a:p>
            <a:pPr marL="285750" indent="-285750">
              <a:spcBef>
                <a:spcPts val="600"/>
              </a:spcBef>
              <a:buClr>
                <a:srgbClr val="007698"/>
              </a:buClr>
              <a:buFont typeface="Arial" panose="020B0604020202020204" pitchFamily="34" charset="0"/>
              <a:buChar char="•"/>
            </a:pPr>
            <a:r>
              <a:rPr lang="en-US" sz="2400" dirty="0"/>
              <a:t>Soil</a:t>
            </a:r>
          </a:p>
          <a:p>
            <a:pPr marL="285750" indent="-285750">
              <a:spcBef>
                <a:spcPts val="600"/>
              </a:spcBef>
              <a:buClr>
                <a:srgbClr val="007698"/>
              </a:buClr>
              <a:buFont typeface="Arial" panose="020B0604020202020204" pitchFamily="34" charset="0"/>
              <a:buChar char="•"/>
            </a:pPr>
            <a:r>
              <a:rPr lang="en-US" sz="2400" dirty="0"/>
              <a:t>Mainland beach watch</a:t>
            </a:r>
            <a:endParaRPr lang="en-US" dirty="0"/>
          </a:p>
        </p:txBody>
      </p:sp>
    </p:spTree>
    <p:extLst>
      <p:ext uri="{BB962C8B-B14F-4D97-AF65-F5344CB8AC3E}">
        <p14:creationId xmlns:p14="http://schemas.microsoft.com/office/powerpoint/2010/main" val="227865667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C49D648-165B-43CA-B053-D9CB3E30579C}"/>
              </a:ext>
            </a:extLst>
          </p:cNvPr>
          <p:cNvPicPr>
            <a:picLocks noChangeAspect="1"/>
          </p:cNvPicPr>
          <p:nvPr/>
        </p:nvPicPr>
        <p:blipFill rotWithShape="1">
          <a:blip r:embed="rId3">
            <a:alphaModFix amt="70000"/>
            <a:extLst>
              <a:ext uri="{28A0092B-C50C-407E-A947-70E740481C1C}">
                <a14:useLocalDpi xmlns:a14="http://schemas.microsoft.com/office/drawing/2010/main" val="0"/>
              </a:ext>
            </a:extLst>
          </a:blip>
          <a:srcRect l="669" t="34784" b="13762"/>
          <a:stretch/>
        </p:blipFill>
        <p:spPr>
          <a:xfrm>
            <a:off x="3100251" y="1"/>
            <a:ext cx="9091749" cy="6858000"/>
          </a:xfrm>
          <a:prstGeom prst="rect">
            <a:avLst/>
          </a:prstGeom>
        </p:spPr>
      </p:pic>
      <p:sp>
        <p:nvSpPr>
          <p:cNvPr id="15" name="Text Placeholder 5">
            <a:extLst>
              <a:ext uri="{FF2B5EF4-FFF2-40B4-BE49-F238E27FC236}">
                <a16:creationId xmlns:a16="http://schemas.microsoft.com/office/drawing/2014/main" id="{FDEB7BAD-D743-48CB-B6DF-CE064FDB64F3}"/>
              </a:ext>
            </a:extLst>
          </p:cNvPr>
          <p:cNvSpPr>
            <a:spLocks noGrp="1"/>
          </p:cNvSpPr>
          <p:nvPr>
            <p:ph type="body" sz="quarter" idx="13"/>
          </p:nvPr>
        </p:nvSpPr>
        <p:spPr>
          <a:xfrm>
            <a:off x="303945" y="558484"/>
            <a:ext cx="2744741" cy="5459139"/>
          </a:xfrm>
        </p:spPr>
        <p:txBody>
          <a:bodyPr>
            <a:normAutofit/>
          </a:bodyPr>
          <a:lstStyle/>
          <a:p>
            <a:r>
              <a:rPr lang="en-US" sz="3000" dirty="0" smtClean="0"/>
              <a:t>Contingency Planning</a:t>
            </a:r>
            <a:endParaRPr lang="en-US" sz="3000" dirty="0"/>
          </a:p>
        </p:txBody>
      </p:sp>
      <p:sp>
        <p:nvSpPr>
          <p:cNvPr id="13" name="Rectangle 12">
            <a:extLst>
              <a:ext uri="{FF2B5EF4-FFF2-40B4-BE49-F238E27FC236}">
                <a16:creationId xmlns:a16="http://schemas.microsoft.com/office/drawing/2014/main" id="{20E32AE8-D89E-4EEC-A5E6-35FB427839B1}"/>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3619843" y="397048"/>
            <a:ext cx="8092440" cy="523220"/>
          </a:xfrm>
          <a:prstGeom prst="rect">
            <a:avLst/>
          </a:prstGeom>
          <a:noFill/>
        </p:spPr>
        <p:txBody>
          <a:bodyPr wrap="square" rtlCol="0">
            <a:spAutoFit/>
          </a:bodyPr>
          <a:lstStyle/>
          <a:p>
            <a:pPr algn="ctr"/>
            <a:r>
              <a:rPr lang="en-US" sz="2800" b="1" dirty="0" smtClean="0">
                <a:solidFill>
                  <a:srgbClr val="007698"/>
                </a:solidFill>
              </a:rPr>
              <a:t>Contingency Plans</a:t>
            </a:r>
            <a:endParaRPr lang="en-US" sz="2800" b="1" dirty="0">
              <a:solidFill>
                <a:srgbClr val="007698"/>
              </a:solidFill>
            </a:endParaRPr>
          </a:p>
        </p:txBody>
      </p:sp>
      <p:sp>
        <p:nvSpPr>
          <p:cNvPr id="8" name="TextBox 7"/>
          <p:cNvSpPr txBox="1"/>
          <p:nvPr/>
        </p:nvSpPr>
        <p:spPr>
          <a:xfrm>
            <a:off x="3767121" y="1729937"/>
            <a:ext cx="5497018" cy="892552"/>
          </a:xfrm>
          <a:prstGeom prst="rect">
            <a:avLst/>
          </a:prstGeom>
          <a:noFill/>
        </p:spPr>
        <p:txBody>
          <a:bodyPr wrap="none" rtlCol="0">
            <a:spAutoFit/>
          </a:bodyPr>
          <a:lstStyle/>
          <a:p>
            <a:pPr marL="457200" indent="-457200">
              <a:lnSpc>
                <a:spcPct val="200000"/>
              </a:lnSpc>
              <a:buFont typeface="Arial" pitchFamily="34" charset="0"/>
              <a:buChar char="•"/>
            </a:pPr>
            <a:r>
              <a:rPr lang="en-US" sz="2600" b="1" dirty="0" smtClean="0">
                <a:solidFill>
                  <a:srgbClr val="F1730C"/>
                </a:solidFill>
                <a:effectLst>
                  <a:outerShdw blurRad="38100" dist="38100" dir="2700000" algn="tl">
                    <a:srgbClr val="000000">
                      <a:alpha val="43137"/>
                    </a:srgbClr>
                  </a:outerShdw>
                </a:effectLst>
              </a:rPr>
              <a:t>Significant non-target impacts</a:t>
            </a:r>
          </a:p>
        </p:txBody>
      </p:sp>
      <p:sp>
        <p:nvSpPr>
          <p:cNvPr id="10" name="TextBox 9"/>
          <p:cNvSpPr txBox="1"/>
          <p:nvPr/>
        </p:nvSpPr>
        <p:spPr>
          <a:xfrm>
            <a:off x="3767121" y="860305"/>
            <a:ext cx="1939955" cy="892552"/>
          </a:xfrm>
          <a:prstGeom prst="rect">
            <a:avLst/>
          </a:prstGeom>
          <a:noFill/>
        </p:spPr>
        <p:txBody>
          <a:bodyPr wrap="none" rtlCol="0">
            <a:spAutoFit/>
          </a:bodyPr>
          <a:lstStyle/>
          <a:p>
            <a:pPr marL="457200" indent="-457200">
              <a:lnSpc>
                <a:spcPct val="200000"/>
              </a:lnSpc>
              <a:buFont typeface="Arial" pitchFamily="34" charset="0"/>
              <a:buChar char="•"/>
            </a:pPr>
            <a:r>
              <a:rPr lang="en-US" sz="2600" b="1" dirty="0" smtClean="0">
                <a:solidFill>
                  <a:srgbClr val="F1730C"/>
                </a:solidFill>
                <a:effectLst>
                  <a:outerShdw blurRad="38100" dist="38100" dir="2700000" algn="tl">
                    <a:srgbClr val="000000">
                      <a:alpha val="43137"/>
                    </a:srgbClr>
                  </a:outerShdw>
                </a:effectLst>
              </a:rPr>
              <a:t>Bait spill</a:t>
            </a:r>
          </a:p>
        </p:txBody>
      </p:sp>
      <p:sp>
        <p:nvSpPr>
          <p:cNvPr id="12" name="TextBox 11"/>
          <p:cNvSpPr txBox="1"/>
          <p:nvPr/>
        </p:nvSpPr>
        <p:spPr>
          <a:xfrm>
            <a:off x="3767121" y="2599569"/>
            <a:ext cx="3589444" cy="892552"/>
          </a:xfrm>
          <a:prstGeom prst="rect">
            <a:avLst/>
          </a:prstGeom>
          <a:noFill/>
        </p:spPr>
        <p:txBody>
          <a:bodyPr wrap="none" rtlCol="0">
            <a:spAutoFit/>
          </a:bodyPr>
          <a:lstStyle/>
          <a:p>
            <a:pPr marL="457200" indent="-457200">
              <a:lnSpc>
                <a:spcPct val="200000"/>
              </a:lnSpc>
              <a:buFont typeface="Arial" pitchFamily="34" charset="0"/>
              <a:buChar char="•"/>
            </a:pPr>
            <a:r>
              <a:rPr lang="en-US" sz="2600" b="1" dirty="0" smtClean="0">
                <a:solidFill>
                  <a:srgbClr val="F1730C"/>
                </a:solidFill>
                <a:effectLst>
                  <a:outerShdw blurRad="38100" dist="38100" dir="2700000" algn="tl">
                    <a:srgbClr val="000000">
                      <a:alpha val="43137"/>
                    </a:srgbClr>
                  </a:outerShdw>
                </a:effectLst>
              </a:rPr>
              <a:t>Fisheries exposure</a:t>
            </a:r>
          </a:p>
        </p:txBody>
      </p:sp>
    </p:spTree>
    <p:extLst>
      <p:ext uri="{BB962C8B-B14F-4D97-AF65-F5344CB8AC3E}">
        <p14:creationId xmlns:p14="http://schemas.microsoft.com/office/powerpoint/2010/main" val="2967045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10" grpId="0" build="p"/>
      <p:bldP spid="12"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Success Stories</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Past successes for rodent eradication on islands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8273523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BA56031-24C6-4302-A28D-52D3D7EBE3E3}"/>
              </a:ext>
            </a:extLst>
          </p:cNvPr>
          <p:cNvPicPr>
            <a:picLocks noChangeAspect="1"/>
          </p:cNvPicPr>
          <p:nvPr/>
        </p:nvPicPr>
        <p:blipFill rotWithShape="1">
          <a:blip r:embed="rId3">
            <a:extLst>
              <a:ext uri="{28A0092B-C50C-407E-A947-70E740481C1C}">
                <a14:useLocalDpi xmlns:a14="http://schemas.microsoft.com/office/drawing/2010/main" val="0"/>
              </a:ext>
            </a:extLst>
          </a:blip>
          <a:srcRect l="893"/>
          <a:stretch/>
        </p:blipFill>
        <p:spPr>
          <a:xfrm>
            <a:off x="3953691" y="445073"/>
            <a:ext cx="8238307" cy="6234401"/>
          </a:xfrm>
          <a:prstGeom prst="rect">
            <a:avLst/>
          </a:prstGeom>
        </p:spPr>
      </p:pic>
      <p:sp>
        <p:nvSpPr>
          <p:cNvPr id="5" name="Content Placeholder 4">
            <a:extLst>
              <a:ext uri="{FF2B5EF4-FFF2-40B4-BE49-F238E27FC236}">
                <a16:creationId xmlns:a16="http://schemas.microsoft.com/office/drawing/2014/main" id="{5F7E3C90-404C-41A4-94D0-E1F4DE842F40}"/>
              </a:ext>
            </a:extLst>
          </p:cNvPr>
          <p:cNvSpPr>
            <a:spLocks noGrp="1"/>
          </p:cNvSpPr>
          <p:nvPr>
            <p:ph idx="1"/>
          </p:nvPr>
        </p:nvSpPr>
        <p:spPr>
          <a:xfrm>
            <a:off x="303945" y="2203268"/>
            <a:ext cx="3240444" cy="4537166"/>
          </a:xfrm>
        </p:spPr>
        <p:txBody>
          <a:bodyPr>
            <a:noAutofit/>
          </a:bodyPr>
          <a:lstStyle/>
          <a:p>
            <a:pPr marL="182880" indent="-182880">
              <a:spcBef>
                <a:spcPts val="1000"/>
              </a:spcBef>
              <a:buFont typeface="Arial" panose="020B0604020202020204" pitchFamily="34" charset="0"/>
              <a:buChar char="•"/>
            </a:pPr>
            <a:r>
              <a:rPr lang="en-US" sz="1400" b="1" kern="1100" dirty="0">
                <a:solidFill>
                  <a:srgbClr val="FFC000"/>
                </a:solidFill>
                <a:latin typeface="+mn-lt"/>
              </a:rPr>
              <a:t>&gt;600 </a:t>
            </a:r>
            <a:r>
              <a:rPr lang="en-US" sz="1400" b="1" kern="1100" dirty="0">
                <a:latin typeface="+mn-lt"/>
              </a:rPr>
              <a:t>successful rodent (rats or mice) eradications worldwide</a:t>
            </a:r>
          </a:p>
          <a:p>
            <a:pPr marL="182880" indent="-182880">
              <a:spcBef>
                <a:spcPts val="1000"/>
              </a:spcBef>
              <a:buFont typeface="Arial" panose="020B0604020202020204" pitchFamily="34" charset="0"/>
              <a:buChar char="•"/>
            </a:pPr>
            <a:r>
              <a:rPr lang="en-US" sz="1400" b="1" kern="1100" dirty="0" smtClean="0">
                <a:solidFill>
                  <a:srgbClr val="FFC000"/>
                </a:solidFill>
                <a:latin typeface="+mn-lt"/>
              </a:rPr>
              <a:t>57 </a:t>
            </a:r>
            <a:r>
              <a:rPr lang="en-US" sz="1400" b="1" kern="1100" dirty="0">
                <a:latin typeface="+mn-lt"/>
              </a:rPr>
              <a:t>successful mouse eradications worldwide since 1971 </a:t>
            </a:r>
          </a:p>
          <a:p>
            <a:pPr marL="182880" indent="-182880">
              <a:spcBef>
                <a:spcPts val="1000"/>
              </a:spcBef>
              <a:buFont typeface="Arial" panose="020B0604020202020204" pitchFamily="34" charset="0"/>
              <a:buChar char="•"/>
            </a:pPr>
            <a:r>
              <a:rPr lang="en-US" sz="1400" b="1" kern="1100" dirty="0" smtClean="0">
                <a:solidFill>
                  <a:srgbClr val="FFC000"/>
                </a:solidFill>
                <a:latin typeface="+mn-lt"/>
              </a:rPr>
              <a:t>Nearly </a:t>
            </a:r>
            <a:r>
              <a:rPr lang="en-US" sz="1400" b="1" kern="1100" dirty="0">
                <a:solidFill>
                  <a:srgbClr val="FFC000"/>
                </a:solidFill>
                <a:latin typeface="+mn-lt"/>
              </a:rPr>
              <a:t>100% </a:t>
            </a:r>
            <a:r>
              <a:rPr lang="en-US" sz="1400" b="1" kern="1100" dirty="0">
                <a:latin typeface="+mn-lt"/>
              </a:rPr>
              <a:t>successful </a:t>
            </a:r>
            <a:r>
              <a:rPr lang="en-US" sz="1400" b="1" kern="1100" dirty="0" smtClean="0">
                <a:latin typeface="+mn-lt"/>
              </a:rPr>
              <a:t>mouse eradications since </a:t>
            </a:r>
            <a:r>
              <a:rPr lang="en-US" sz="1400" b="1" kern="1100" dirty="0">
                <a:latin typeface="+mn-lt"/>
              </a:rPr>
              <a:t>2007 (at least 28 of 32 attempts)</a:t>
            </a:r>
          </a:p>
          <a:p>
            <a:pPr marL="182880" indent="-182880">
              <a:spcBef>
                <a:spcPts val="1000"/>
              </a:spcBef>
              <a:buFont typeface="Arial" panose="020B0604020202020204" pitchFamily="34" charset="0"/>
              <a:buChar char="•"/>
            </a:pPr>
            <a:r>
              <a:rPr lang="en-US" sz="1400" b="1" kern="1100" dirty="0">
                <a:solidFill>
                  <a:srgbClr val="FFC000"/>
                </a:solidFill>
                <a:latin typeface="+mn-lt"/>
              </a:rPr>
              <a:t>5 </a:t>
            </a:r>
            <a:r>
              <a:rPr lang="en-US" sz="1400" b="1" kern="1100" dirty="0">
                <a:latin typeface="+mn-lt"/>
              </a:rPr>
              <a:t>eradications in U.S. (all rats): </a:t>
            </a:r>
          </a:p>
          <a:p>
            <a:pPr marL="457200" lvl="1">
              <a:spcBef>
                <a:spcPts val="300"/>
              </a:spcBef>
              <a:buFont typeface="Century Gothic" panose="020B0502020202020204" pitchFamily="34" charset="0"/>
              <a:buChar char="–"/>
            </a:pPr>
            <a:r>
              <a:rPr lang="en-US" sz="1400" b="1" kern="1100" dirty="0">
                <a:latin typeface="+mn-lt"/>
              </a:rPr>
              <a:t>Anacapa Island </a:t>
            </a:r>
            <a:br>
              <a:rPr lang="en-US" sz="1400" b="1" kern="1100" dirty="0">
                <a:latin typeface="+mn-lt"/>
              </a:rPr>
            </a:br>
            <a:r>
              <a:rPr lang="en-US" sz="1400" b="1" kern="1100" dirty="0">
                <a:latin typeface="+mn-lt"/>
              </a:rPr>
              <a:t>(Channel Islands NP, CA)</a:t>
            </a:r>
          </a:p>
          <a:p>
            <a:pPr marL="457200" lvl="1">
              <a:spcBef>
                <a:spcPts val="300"/>
              </a:spcBef>
              <a:buFont typeface="Century Gothic" panose="020B0502020202020204" pitchFamily="34" charset="0"/>
              <a:buChar char="–"/>
            </a:pPr>
            <a:r>
              <a:rPr lang="en-US" sz="1400" b="1" kern="1100" dirty="0">
                <a:latin typeface="+mn-lt"/>
              </a:rPr>
              <a:t>Midway Atoll &amp; Palmyra Atoll NWRs (U.S. Pacific Islands)</a:t>
            </a:r>
          </a:p>
          <a:p>
            <a:pPr marL="457200" lvl="1">
              <a:spcBef>
                <a:spcPts val="300"/>
              </a:spcBef>
              <a:buFont typeface="Century Gothic" panose="020B0502020202020204" pitchFamily="34" charset="0"/>
              <a:buChar char="–"/>
            </a:pPr>
            <a:r>
              <a:rPr lang="en-US" sz="1400" b="1" kern="1100" dirty="0">
                <a:latin typeface="+mn-lt"/>
              </a:rPr>
              <a:t>Hawadax/Rat Island </a:t>
            </a:r>
            <a:br>
              <a:rPr lang="en-US" sz="1400" b="1" kern="1100" dirty="0">
                <a:latin typeface="+mn-lt"/>
              </a:rPr>
            </a:br>
            <a:r>
              <a:rPr lang="en-US" sz="1400" b="1" kern="1100" dirty="0">
                <a:latin typeface="+mn-lt"/>
              </a:rPr>
              <a:t>(Alaska Maritime NWR, AK)</a:t>
            </a:r>
          </a:p>
          <a:p>
            <a:pPr marL="457200" lvl="1">
              <a:spcBef>
                <a:spcPts val="300"/>
              </a:spcBef>
              <a:buFont typeface="Century Gothic" panose="020B0502020202020204" pitchFamily="34" charset="0"/>
              <a:buChar char="–"/>
            </a:pPr>
            <a:r>
              <a:rPr lang="en-US" sz="1400" b="1" kern="1100" dirty="0">
                <a:latin typeface="+mn-lt"/>
              </a:rPr>
              <a:t>Desecheo NWR (Puerto Rico)</a:t>
            </a:r>
          </a:p>
        </p:txBody>
      </p:sp>
      <p:sp>
        <p:nvSpPr>
          <p:cNvPr id="6" name="Text Placeholder 5">
            <a:extLst>
              <a:ext uri="{FF2B5EF4-FFF2-40B4-BE49-F238E27FC236}">
                <a16:creationId xmlns:a16="http://schemas.microsoft.com/office/drawing/2014/main" id="{40BFBF01-A0D5-4AA3-AD34-E4CD0617F71D}"/>
              </a:ext>
            </a:extLst>
          </p:cNvPr>
          <p:cNvSpPr>
            <a:spLocks noGrp="1"/>
          </p:cNvSpPr>
          <p:nvPr>
            <p:ph type="body" sz="quarter" idx="13"/>
          </p:nvPr>
        </p:nvSpPr>
        <p:spPr>
          <a:xfrm>
            <a:off x="303945" y="549775"/>
            <a:ext cx="3154150" cy="1548991"/>
          </a:xfrm>
        </p:spPr>
        <p:txBody>
          <a:bodyPr>
            <a:normAutofit/>
          </a:bodyPr>
          <a:lstStyle/>
          <a:p>
            <a:pPr>
              <a:spcBef>
                <a:spcPts val="600"/>
              </a:spcBef>
            </a:pPr>
            <a:r>
              <a:rPr lang="en-US" sz="2800" b="1" dirty="0"/>
              <a:t>Worldwide </a:t>
            </a:r>
            <a:r>
              <a:rPr lang="en-US" sz="2800" b="1" dirty="0" smtClean="0"/>
              <a:t>Rodent </a:t>
            </a:r>
            <a:r>
              <a:rPr lang="en-US" sz="2800" b="1" dirty="0"/>
              <a:t>Eradication</a:t>
            </a:r>
          </a:p>
        </p:txBody>
      </p:sp>
      <p:sp>
        <p:nvSpPr>
          <p:cNvPr id="2" name="TextBox 1"/>
          <p:cNvSpPr txBox="1"/>
          <p:nvPr/>
        </p:nvSpPr>
        <p:spPr>
          <a:xfrm>
            <a:off x="4096512" y="445073"/>
            <a:ext cx="2359941" cy="369332"/>
          </a:xfrm>
          <a:prstGeom prst="rect">
            <a:avLst/>
          </a:prstGeom>
          <a:noFill/>
        </p:spPr>
        <p:txBody>
          <a:bodyPr wrap="none" rtlCol="0">
            <a:spAutoFit/>
          </a:bodyPr>
          <a:lstStyle/>
          <a:p>
            <a:r>
              <a:rPr lang="en-US" dirty="0" smtClean="0">
                <a:solidFill>
                  <a:srgbClr val="FF0000"/>
                </a:solidFill>
              </a:rPr>
              <a:t>Mouse Eradications</a:t>
            </a:r>
            <a:endParaRPr lang="en-US" dirty="0">
              <a:solidFill>
                <a:srgbClr val="FF0000"/>
              </a:solidFill>
            </a:endParaRPr>
          </a:p>
        </p:txBody>
      </p:sp>
    </p:spTree>
    <p:extLst>
      <p:ext uri="{BB962C8B-B14F-4D97-AF65-F5344CB8AC3E}">
        <p14:creationId xmlns:p14="http://schemas.microsoft.com/office/powerpoint/2010/main" val="63621202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rocky island in the middle of a body of water&#10;&#10;Description automatically generated">
            <a:extLst>
              <a:ext uri="{FF2B5EF4-FFF2-40B4-BE49-F238E27FC236}">
                <a16:creationId xmlns:a16="http://schemas.microsoft.com/office/drawing/2014/main" id="{6BA56031-24C6-4302-A28D-52D3D7EBE3E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96" r="15097"/>
          <a:stretch/>
        </p:blipFill>
        <p:spPr>
          <a:xfrm>
            <a:off x="3879463" y="0"/>
            <a:ext cx="8312535" cy="6858000"/>
          </a:xfrm>
          <a:prstGeom prst="rect">
            <a:avLst/>
          </a:prstGeom>
        </p:spPr>
      </p:pic>
      <p:sp>
        <p:nvSpPr>
          <p:cNvPr id="5" name="Content Placeholder 4">
            <a:extLst>
              <a:ext uri="{FF2B5EF4-FFF2-40B4-BE49-F238E27FC236}">
                <a16:creationId xmlns:a16="http://schemas.microsoft.com/office/drawing/2014/main" id="{5F7E3C90-404C-41A4-94D0-E1F4DE842F40}"/>
              </a:ext>
            </a:extLst>
          </p:cNvPr>
          <p:cNvSpPr>
            <a:spLocks noGrp="1"/>
          </p:cNvSpPr>
          <p:nvPr>
            <p:ph idx="1"/>
          </p:nvPr>
        </p:nvSpPr>
        <p:spPr>
          <a:xfrm>
            <a:off x="303945" y="1517652"/>
            <a:ext cx="3154150" cy="4493623"/>
          </a:xfrm>
        </p:spPr>
        <p:txBody>
          <a:bodyPr>
            <a:normAutofit fontScale="32500" lnSpcReduction="20000"/>
          </a:bodyPr>
          <a:lstStyle/>
          <a:p>
            <a:pPr>
              <a:spcBef>
                <a:spcPts val="600"/>
              </a:spcBef>
            </a:pPr>
            <a:r>
              <a:rPr lang="en-US" sz="7200" b="1" dirty="0" smtClean="0"/>
              <a:t>Benefits Achieved: </a:t>
            </a:r>
          </a:p>
          <a:p>
            <a:pPr marL="365760" indent="-182880">
              <a:lnSpc>
                <a:spcPct val="110000"/>
              </a:lnSpc>
              <a:spcBef>
                <a:spcPts val="1000"/>
              </a:spcBef>
              <a:buFont typeface="Arial" panose="020B0604020202020204" pitchFamily="34" charset="0"/>
              <a:buChar char="•"/>
            </a:pPr>
            <a:r>
              <a:rPr lang="en-US" sz="4800" b="1" dirty="0" smtClean="0">
                <a:latin typeface="+mn-lt"/>
              </a:rPr>
              <a:t>Rats eradicated using </a:t>
            </a:r>
            <a:r>
              <a:rPr lang="en-US" sz="4800" b="1" dirty="0" err="1" smtClean="0">
                <a:latin typeface="+mn-lt"/>
              </a:rPr>
              <a:t>brodifacoum</a:t>
            </a:r>
            <a:endParaRPr lang="en-US" sz="4800" b="1" dirty="0" smtClean="0">
              <a:latin typeface="+mn-lt"/>
            </a:endParaRPr>
          </a:p>
          <a:p>
            <a:pPr marL="365760" indent="-182880">
              <a:lnSpc>
                <a:spcPct val="110000"/>
              </a:lnSpc>
              <a:spcBef>
                <a:spcPts val="1000"/>
              </a:spcBef>
              <a:buFont typeface="Arial" panose="020B0604020202020204" pitchFamily="34" charset="0"/>
              <a:buChar char="•"/>
            </a:pPr>
            <a:r>
              <a:rPr lang="en-US" sz="4800" b="1" dirty="0" smtClean="0">
                <a:latin typeface="+mn-lt"/>
              </a:rPr>
              <a:t>No negative impacts to seawater, marine invertebrates, or marine fish</a:t>
            </a:r>
            <a:endParaRPr lang="en-US" sz="4800" b="1" dirty="0">
              <a:latin typeface="+mn-lt"/>
            </a:endParaRPr>
          </a:p>
          <a:p>
            <a:pPr marL="365760" indent="-182880">
              <a:lnSpc>
                <a:spcPct val="110000"/>
              </a:lnSpc>
              <a:spcBef>
                <a:spcPts val="1000"/>
              </a:spcBef>
              <a:buFont typeface="Arial" panose="020B0604020202020204" pitchFamily="34" charset="0"/>
              <a:buChar char="•"/>
            </a:pPr>
            <a:r>
              <a:rPr lang="en-US" sz="4800" b="1" dirty="0" smtClean="0">
                <a:latin typeface="+mn-lt"/>
              </a:rPr>
              <a:t>Successful mitigation measures</a:t>
            </a:r>
          </a:p>
          <a:p>
            <a:pPr marL="365760" indent="-182880">
              <a:lnSpc>
                <a:spcPct val="110000"/>
              </a:lnSpc>
              <a:spcBef>
                <a:spcPts val="1000"/>
              </a:spcBef>
              <a:buFont typeface="Arial" panose="020B0604020202020204" pitchFamily="34" charset="0"/>
              <a:buChar char="•"/>
            </a:pPr>
            <a:r>
              <a:rPr lang="en-US" sz="4800" b="1" dirty="0" smtClean="0">
                <a:latin typeface="+mn-lt"/>
              </a:rPr>
              <a:t>Seabird populations recovering: Scripps’s </a:t>
            </a:r>
            <a:r>
              <a:rPr lang="en-US" sz="4800" b="1" dirty="0" err="1" smtClean="0">
                <a:latin typeface="+mn-lt"/>
              </a:rPr>
              <a:t>Murrelet</a:t>
            </a:r>
            <a:r>
              <a:rPr lang="en-US" sz="4800" b="1" dirty="0" smtClean="0">
                <a:latin typeface="+mn-lt"/>
              </a:rPr>
              <a:t>, Ashy Storm-Petrel, Cassin’s Auklet</a:t>
            </a:r>
            <a:endParaRPr lang="en-US" sz="4800" b="1" dirty="0">
              <a:latin typeface="+mn-lt"/>
            </a:endParaRPr>
          </a:p>
          <a:p>
            <a:pPr marL="365760" indent="-182880">
              <a:lnSpc>
                <a:spcPct val="110000"/>
              </a:lnSpc>
              <a:spcBef>
                <a:spcPts val="1000"/>
              </a:spcBef>
              <a:buFont typeface="Arial" panose="020B0604020202020204" pitchFamily="34" charset="0"/>
              <a:buChar char="•"/>
            </a:pPr>
            <a:r>
              <a:rPr lang="en-US" sz="4800" b="1" dirty="0" smtClean="0">
                <a:latin typeface="+mn-lt"/>
              </a:rPr>
              <a:t>Increases in intertidal invertebrates. </a:t>
            </a:r>
            <a:endParaRPr lang="en-US" sz="4800" b="1" dirty="0">
              <a:latin typeface="+mn-lt"/>
            </a:endParaRPr>
          </a:p>
        </p:txBody>
      </p:sp>
      <p:sp>
        <p:nvSpPr>
          <p:cNvPr id="6" name="Text Placeholder 5">
            <a:extLst>
              <a:ext uri="{FF2B5EF4-FFF2-40B4-BE49-F238E27FC236}">
                <a16:creationId xmlns:a16="http://schemas.microsoft.com/office/drawing/2014/main" id="{40BFBF01-A0D5-4AA3-AD34-E4CD0617F71D}"/>
              </a:ext>
            </a:extLst>
          </p:cNvPr>
          <p:cNvSpPr>
            <a:spLocks noGrp="1"/>
          </p:cNvSpPr>
          <p:nvPr>
            <p:ph type="body" sz="quarter" idx="13"/>
          </p:nvPr>
        </p:nvSpPr>
        <p:spPr>
          <a:xfrm>
            <a:off x="303945" y="286530"/>
            <a:ext cx="3371072" cy="1218065"/>
          </a:xfrm>
        </p:spPr>
        <p:txBody>
          <a:bodyPr>
            <a:normAutofit fontScale="92500"/>
          </a:bodyPr>
          <a:lstStyle/>
          <a:p>
            <a:pPr>
              <a:spcBef>
                <a:spcPts val="600"/>
              </a:spcBef>
            </a:pPr>
            <a:r>
              <a:rPr lang="en-US" sz="3500" b="1" cap="all" dirty="0"/>
              <a:t>Success Story</a:t>
            </a:r>
          </a:p>
          <a:p>
            <a:pPr>
              <a:spcBef>
                <a:spcPts val="600"/>
              </a:spcBef>
            </a:pPr>
            <a:r>
              <a:rPr lang="en-US" sz="2800" b="1" dirty="0" err="1" smtClean="0"/>
              <a:t>Anacapa</a:t>
            </a:r>
            <a:r>
              <a:rPr lang="en-US" sz="2800" b="1" dirty="0" smtClean="0"/>
              <a:t> </a:t>
            </a:r>
            <a:r>
              <a:rPr lang="en-US" sz="2800" b="1" dirty="0" smtClean="0"/>
              <a:t>Island</a:t>
            </a:r>
            <a:endParaRPr lang="en-US" sz="2800" b="1" dirty="0"/>
          </a:p>
        </p:txBody>
      </p:sp>
      <p:pic>
        <p:nvPicPr>
          <p:cNvPr id="15" name="Picture Placeholder 14" descr="A close up of a map&#10;&#10;Description automatically generated">
            <a:extLst>
              <a:ext uri="{FF2B5EF4-FFF2-40B4-BE49-F238E27FC236}">
                <a16:creationId xmlns:a16="http://schemas.microsoft.com/office/drawing/2014/main" id="{EECF5949-56D5-42CA-A6FF-D1F90425A6E3}"/>
              </a:ext>
            </a:extLst>
          </p:cNvPr>
          <p:cNvPicPr>
            <a:picLocks noGrp="1" noChangeAspect="1"/>
          </p:cNvPicPr>
          <p:nvPr>
            <p:ph type="pic" sz="quarter" idx="14"/>
          </p:nvPr>
        </p:nvPicPr>
        <p:blipFill rotWithShape="1">
          <a:blip r:embed="rId4" cstate="print">
            <a:extLst>
              <a:ext uri="{28A0092B-C50C-407E-A947-70E740481C1C}">
                <a14:useLocalDpi xmlns:a14="http://schemas.microsoft.com/office/drawing/2010/main" val="0"/>
              </a:ext>
            </a:extLst>
          </a:blip>
          <a:srcRect l="5215" t="8747" r="5881" b="8747"/>
          <a:stretch/>
        </p:blipFill>
        <p:spPr>
          <a:xfrm>
            <a:off x="9483634" y="4162696"/>
            <a:ext cx="2290354" cy="2125409"/>
          </a:xfrm>
          <a:effectLst>
            <a:outerShdw blurRad="50800" dist="38100" dir="2700000" algn="tl" rotWithShape="0">
              <a:prstClr val="black">
                <a:alpha val="40000"/>
              </a:prstClr>
            </a:outerShdw>
          </a:effectLst>
        </p:spPr>
      </p:pic>
      <p:sp>
        <p:nvSpPr>
          <p:cNvPr id="16" name="Rectangle 15">
            <a:extLst>
              <a:ext uri="{FF2B5EF4-FFF2-40B4-BE49-F238E27FC236}">
                <a16:creationId xmlns:a16="http://schemas.microsoft.com/office/drawing/2014/main" id="{D4E827F1-D0F3-4BAA-AC0D-6391FF2B1420}"/>
              </a:ext>
            </a:extLst>
          </p:cNvPr>
          <p:cNvSpPr/>
          <p:nvPr/>
        </p:nvSpPr>
        <p:spPr>
          <a:xfrm>
            <a:off x="3788023"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p:cNvSpPr txBox="1"/>
          <p:nvPr/>
        </p:nvSpPr>
        <p:spPr>
          <a:xfrm>
            <a:off x="511770" y="6288125"/>
            <a:ext cx="1675459" cy="461665"/>
          </a:xfrm>
          <a:prstGeom prst="rect">
            <a:avLst/>
          </a:prstGeom>
          <a:noFill/>
        </p:spPr>
        <p:txBody>
          <a:bodyPr wrap="none" rtlCol="0">
            <a:spAutoFit/>
          </a:bodyPr>
          <a:lstStyle/>
          <a:p>
            <a:r>
              <a:rPr lang="en-US" sz="1200" dirty="0" err="1" smtClean="0">
                <a:solidFill>
                  <a:schemeClr val="bg1"/>
                </a:solidFill>
              </a:rPr>
              <a:t>Howald</a:t>
            </a:r>
            <a:r>
              <a:rPr lang="en-US" sz="1200" dirty="0" smtClean="0">
                <a:solidFill>
                  <a:schemeClr val="bg1"/>
                </a:solidFill>
              </a:rPr>
              <a:t> et al. (2009)</a:t>
            </a:r>
          </a:p>
          <a:p>
            <a:r>
              <a:rPr lang="en-US" sz="1200" dirty="0" smtClean="0">
                <a:solidFill>
                  <a:schemeClr val="bg1"/>
                </a:solidFill>
              </a:rPr>
              <a:t>Newton et al. (2016)</a:t>
            </a:r>
            <a:endParaRPr lang="en-US" sz="1200" dirty="0">
              <a:solidFill>
                <a:schemeClr val="bg1"/>
              </a:solidFill>
            </a:endParaRPr>
          </a:p>
        </p:txBody>
      </p:sp>
    </p:spTree>
    <p:extLst>
      <p:ext uri="{BB962C8B-B14F-4D97-AF65-F5344CB8AC3E}">
        <p14:creationId xmlns:p14="http://schemas.microsoft.com/office/powerpoint/2010/main" val="318896019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C50E989-FE7B-4456-97C8-0415D39A7E05}"/>
              </a:ext>
            </a:extLst>
          </p:cNvPr>
          <p:cNvSpPr txBox="1"/>
          <p:nvPr/>
        </p:nvSpPr>
        <p:spPr>
          <a:xfrm>
            <a:off x="522513" y="145711"/>
            <a:ext cx="11146971" cy="584775"/>
          </a:xfrm>
          <a:prstGeom prst="rect">
            <a:avLst/>
          </a:prstGeom>
          <a:noFill/>
        </p:spPr>
        <p:txBody>
          <a:bodyPr wrap="square" rtlCol="0">
            <a:spAutoFit/>
          </a:bodyPr>
          <a:lstStyle/>
          <a:p>
            <a:pPr algn="ctr"/>
            <a:r>
              <a:rPr lang="en-US" sz="3200" dirty="0">
                <a:solidFill>
                  <a:srgbClr val="007698"/>
                </a:solidFill>
              </a:rPr>
              <a:t>Organizations </a:t>
            </a:r>
            <a:r>
              <a:rPr lang="en-US" sz="3200" dirty="0" smtClean="0">
                <a:solidFill>
                  <a:srgbClr val="007698"/>
                </a:solidFill>
              </a:rPr>
              <a:t>Supportive of Project </a:t>
            </a:r>
            <a:endParaRPr lang="en-US" sz="3200" dirty="0">
              <a:solidFill>
                <a:srgbClr val="007698"/>
              </a:solidFill>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2209" y="1068878"/>
            <a:ext cx="2526505" cy="895528"/>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94597" y="1040747"/>
            <a:ext cx="2633789" cy="1095281"/>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66436" y="2599852"/>
            <a:ext cx="1163992" cy="1659308"/>
          </a:xfrm>
          <a:prstGeom prst="rect">
            <a:avLst/>
          </a:prstGeom>
        </p:spPr>
      </p:pic>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01289" y="1026191"/>
            <a:ext cx="1911905" cy="907408"/>
          </a:xfrm>
          <a:prstGeom prst="rect">
            <a:avLst/>
          </a:prstGeom>
        </p:spPr>
      </p:pic>
      <p:pic>
        <p:nvPicPr>
          <p:cNvPr id="17" name="Picture 16"/>
          <p:cNvPicPr>
            <a:picLocks noChangeAspect="1"/>
          </p:cNvPicPr>
          <p:nvPr/>
        </p:nvPicPr>
        <p:blipFill rotWithShape="1">
          <a:blip r:embed="rId7">
            <a:extLst>
              <a:ext uri="{28A0092B-C50C-407E-A947-70E740481C1C}">
                <a14:useLocalDpi xmlns:a14="http://schemas.microsoft.com/office/drawing/2010/main" val="0"/>
              </a:ext>
            </a:extLst>
          </a:blip>
          <a:srcRect t="15340" b="19950"/>
          <a:stretch/>
        </p:blipFill>
        <p:spPr>
          <a:xfrm>
            <a:off x="5261725" y="2532800"/>
            <a:ext cx="1886150" cy="1220507"/>
          </a:xfrm>
          <a:prstGeom prst="rect">
            <a:avLst/>
          </a:prstGeom>
        </p:spPr>
      </p:pic>
      <p:pic>
        <p:nvPicPr>
          <p:cNvPr id="19" name="Picture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510092" y="4601549"/>
            <a:ext cx="2413302" cy="793976"/>
          </a:xfrm>
          <a:prstGeom prst="rect">
            <a:avLst/>
          </a:prstGeom>
        </p:spPr>
      </p:pic>
      <p:pic>
        <p:nvPicPr>
          <p:cNvPr id="20" name="Picture 19"/>
          <p:cNvPicPr>
            <a:picLocks noChangeAspect="1"/>
          </p:cNvPicPr>
          <p:nvPr/>
        </p:nvPicPr>
        <p:blipFill rotWithShape="1">
          <a:blip r:embed="rId9" cstate="print">
            <a:extLst>
              <a:ext uri="{28A0092B-C50C-407E-A947-70E740481C1C}">
                <a14:useLocalDpi xmlns:a14="http://schemas.microsoft.com/office/drawing/2010/main" val="0"/>
              </a:ext>
            </a:extLst>
          </a:blip>
          <a:srcRect l="30407" t="4755" r="30467" b="7481"/>
          <a:stretch/>
        </p:blipFill>
        <p:spPr>
          <a:xfrm>
            <a:off x="8156112" y="2752611"/>
            <a:ext cx="1128451" cy="1423839"/>
          </a:xfrm>
          <a:prstGeom prst="rect">
            <a:avLst/>
          </a:prstGeom>
        </p:spPr>
      </p:pic>
      <p:pic>
        <p:nvPicPr>
          <p:cNvPr id="21" name="Picture 2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462797" y="5908805"/>
            <a:ext cx="2765684" cy="403329"/>
          </a:xfrm>
          <a:prstGeom prst="rect">
            <a:avLst/>
          </a:prstGeom>
        </p:spPr>
      </p:pic>
      <p:pic>
        <p:nvPicPr>
          <p:cNvPr id="22" name="Picture 2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118444" y="4447896"/>
            <a:ext cx="1227212" cy="1227212"/>
          </a:xfrm>
          <a:prstGeom prst="rect">
            <a:avLst/>
          </a:prstGeom>
        </p:spPr>
      </p:pic>
      <p:pic>
        <p:nvPicPr>
          <p:cNvPr id="23" name="Picture 22"/>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846335" y="5532920"/>
            <a:ext cx="3191745" cy="923569"/>
          </a:xfrm>
          <a:prstGeom prst="rect">
            <a:avLst/>
          </a:prstGeom>
        </p:spPr>
      </p:pic>
      <p:pic>
        <p:nvPicPr>
          <p:cNvPr id="24" name="Picture 2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129227" y="2814707"/>
            <a:ext cx="1350625" cy="1350625"/>
          </a:xfrm>
          <a:prstGeom prst="rect">
            <a:avLst/>
          </a:prstGeom>
        </p:spPr>
      </p:pic>
      <p:pic>
        <p:nvPicPr>
          <p:cNvPr id="25" name="Picture 24"/>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471749" y="4045094"/>
            <a:ext cx="1715320" cy="1715320"/>
          </a:xfrm>
          <a:prstGeom prst="rect">
            <a:avLst/>
          </a:prstGeom>
        </p:spPr>
      </p:pic>
      <p:pic>
        <p:nvPicPr>
          <p:cNvPr id="26" name="Picture 25"/>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08058" y="5561864"/>
            <a:ext cx="2944324" cy="1104121"/>
          </a:xfrm>
          <a:prstGeom prst="rect">
            <a:avLst/>
          </a:prstGeom>
        </p:spPr>
      </p:pic>
      <p:pic>
        <p:nvPicPr>
          <p:cNvPr id="27" name="Picture 26"/>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131059" y="4465823"/>
            <a:ext cx="1240110" cy="1104288"/>
          </a:xfrm>
          <a:prstGeom prst="rect">
            <a:avLst/>
          </a:prstGeom>
        </p:spPr>
      </p:pic>
      <p:pic>
        <p:nvPicPr>
          <p:cNvPr id="28" name="Picture 27"/>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654884" y="2705709"/>
            <a:ext cx="1560541" cy="1560541"/>
          </a:xfrm>
          <a:prstGeom prst="rect">
            <a:avLst/>
          </a:prstGeom>
        </p:spPr>
      </p:pic>
      <p:pic>
        <p:nvPicPr>
          <p:cNvPr id="29" name="Picture 28"/>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7053828" y="1259040"/>
            <a:ext cx="2204567" cy="745206"/>
          </a:xfrm>
          <a:prstGeom prst="rect">
            <a:avLst/>
          </a:prstGeom>
        </p:spPr>
      </p:pic>
    </p:spTree>
    <p:extLst>
      <p:ext uri="{BB962C8B-B14F-4D97-AF65-F5344CB8AC3E}">
        <p14:creationId xmlns:p14="http://schemas.microsoft.com/office/powerpoint/2010/main" val="377560199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BB8C5433-4B7A-47E9-9DDC-CF04EC5AFC1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524" y="857"/>
            <a:ext cx="12188951" cy="6856285"/>
          </a:xfrm>
          <a:prstGeom prst="rect">
            <a:avLst/>
          </a:prstGeom>
        </p:spPr>
      </p:pic>
    </p:spTree>
    <p:extLst>
      <p:ext uri="{BB962C8B-B14F-4D97-AF65-F5344CB8AC3E}">
        <p14:creationId xmlns:p14="http://schemas.microsoft.com/office/powerpoint/2010/main" val="32441803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extLst>
              <a:ext uri="{FF2B5EF4-FFF2-40B4-BE49-F238E27FC236}">
                <a16:creationId xmlns:a16="http://schemas.microsoft.com/office/drawing/2014/main" id="{7365780E-A4A7-4615-8D7E-4E6C95CC5A43}"/>
              </a:ext>
            </a:extLst>
          </p:cNvPr>
          <p:cNvSpPr txBox="1">
            <a:spLocks noChangeArrowheads="1"/>
          </p:cNvSpPr>
          <p:nvPr/>
        </p:nvSpPr>
        <p:spPr bwMode="auto">
          <a:xfrm>
            <a:off x="1699998" y="386445"/>
            <a:ext cx="8764143" cy="892552"/>
          </a:xfrm>
          <a:prstGeom prst="rect">
            <a:avLst/>
          </a:prstGeom>
          <a:noFill/>
          <a:ln w="9525">
            <a:noFill/>
            <a:miter lim="800000"/>
            <a:headEnd/>
            <a:tailEnd/>
          </a:ln>
        </p:spPr>
        <p:txBody>
          <a:bodyPr wrap="square">
            <a:spAutoFit/>
          </a:bodyPr>
          <a:lstStyle/>
          <a:p>
            <a:pPr algn="ctr"/>
            <a:r>
              <a:rPr lang="en-US" sz="2800" dirty="0">
                <a:solidFill>
                  <a:schemeClr val="tx2"/>
                </a:solidFill>
              </a:rPr>
              <a:t>Largest Seabird Colony in the Contiguous U.S.</a:t>
            </a:r>
          </a:p>
          <a:p>
            <a:pPr algn="ctr"/>
            <a:r>
              <a:rPr lang="en-US" sz="2400" dirty="0">
                <a:solidFill>
                  <a:srgbClr val="F1730C"/>
                </a:solidFill>
                <a:latin typeface="+mj-lt"/>
              </a:rPr>
              <a:t>300,000 Breeding Seabirds—13 Species</a:t>
            </a:r>
          </a:p>
        </p:txBody>
      </p:sp>
      <p:grpSp>
        <p:nvGrpSpPr>
          <p:cNvPr id="25" name="Group 24">
            <a:extLst>
              <a:ext uri="{FF2B5EF4-FFF2-40B4-BE49-F238E27FC236}">
                <a16:creationId xmlns:a16="http://schemas.microsoft.com/office/drawing/2014/main" id="{847FDB1C-07D3-4602-83EC-3E38E4A4CCD8}"/>
              </a:ext>
            </a:extLst>
          </p:cNvPr>
          <p:cNvGrpSpPr/>
          <p:nvPr/>
        </p:nvGrpSpPr>
        <p:grpSpPr>
          <a:xfrm>
            <a:off x="1662634" y="1496560"/>
            <a:ext cx="8866733" cy="4690718"/>
            <a:chOff x="3135048" y="1757815"/>
            <a:chExt cx="8866733" cy="4690718"/>
          </a:xfrm>
        </p:grpSpPr>
        <p:pic>
          <p:nvPicPr>
            <p:cNvPr id="6" name="Picture 5">
              <a:extLst>
                <a:ext uri="{FF2B5EF4-FFF2-40B4-BE49-F238E27FC236}">
                  <a16:creationId xmlns:a16="http://schemas.microsoft.com/office/drawing/2014/main" id="{72FC0DBE-A15F-4137-ACF3-C998FC2105BF}"/>
                </a:ext>
              </a:extLst>
            </p:cNvPr>
            <p:cNvPicPr>
              <a:picLocks noChangeAspect="1"/>
            </p:cNvPicPr>
            <p:nvPr/>
          </p:nvPicPr>
          <p:blipFill rotWithShape="1">
            <a:blip r:embed="rId3"/>
            <a:srcRect l="7914" r="11035"/>
            <a:stretch/>
          </p:blipFill>
          <p:spPr>
            <a:xfrm>
              <a:off x="5402719" y="4094219"/>
              <a:ext cx="2186311" cy="2011680"/>
            </a:xfrm>
            <a:prstGeom prst="rect">
              <a:avLst/>
            </a:prstGeom>
            <a:ln w="25400">
              <a:solidFill>
                <a:schemeClr val="bg1"/>
              </a:solidFill>
            </a:ln>
          </p:spPr>
        </p:pic>
        <p:pic>
          <p:nvPicPr>
            <p:cNvPr id="7" name="Picture 5" descr="Rhinoceros Auklet SE Farallon Island 06-30-08 780">
              <a:extLst>
                <a:ext uri="{FF2B5EF4-FFF2-40B4-BE49-F238E27FC236}">
                  <a16:creationId xmlns:a16="http://schemas.microsoft.com/office/drawing/2014/main" id="{AD6325FE-DB18-4504-A7DE-0C8902437D79}"/>
                </a:ext>
              </a:extLst>
            </p:cNvPr>
            <p:cNvPicPr>
              <a:picLocks noChangeAspect="1" noChangeArrowheads="1"/>
            </p:cNvPicPr>
            <p:nvPr/>
          </p:nvPicPr>
          <p:blipFill>
            <a:blip r:embed="rId4" cstate="screen"/>
            <a:srcRect/>
            <a:stretch>
              <a:fillRect/>
            </a:stretch>
          </p:blipFill>
          <p:spPr bwMode="auto">
            <a:xfrm>
              <a:off x="7609128" y="4093525"/>
              <a:ext cx="2186573" cy="2012375"/>
            </a:xfrm>
            <a:prstGeom prst="rect">
              <a:avLst/>
            </a:prstGeom>
            <a:ln w="25400">
              <a:solidFill>
                <a:schemeClr val="bg1"/>
              </a:solidFill>
            </a:ln>
            <a:effectLst/>
          </p:spPr>
        </p:pic>
        <p:pic>
          <p:nvPicPr>
            <p:cNvPr id="8" name="Picture 4" descr="Cassin's Auklet SE Farallon Island 06-30-08 765">
              <a:extLst>
                <a:ext uri="{FF2B5EF4-FFF2-40B4-BE49-F238E27FC236}">
                  <a16:creationId xmlns:a16="http://schemas.microsoft.com/office/drawing/2014/main" id="{FE968B90-C43E-4B8D-B2E6-7D503F9270BC}"/>
                </a:ext>
              </a:extLst>
            </p:cNvPr>
            <p:cNvPicPr>
              <a:picLocks noChangeAspect="1" noChangeArrowheads="1"/>
            </p:cNvPicPr>
            <p:nvPr/>
          </p:nvPicPr>
          <p:blipFill>
            <a:blip r:embed="rId5" cstate="screen"/>
            <a:srcRect/>
            <a:stretch>
              <a:fillRect/>
            </a:stretch>
          </p:blipFill>
          <p:spPr bwMode="auto">
            <a:xfrm>
              <a:off x="9791980" y="4093524"/>
              <a:ext cx="2209801" cy="2012376"/>
            </a:xfrm>
            <a:prstGeom prst="rect">
              <a:avLst/>
            </a:prstGeom>
            <a:ln w="25400">
              <a:solidFill>
                <a:schemeClr val="bg1"/>
              </a:solidFill>
            </a:ln>
            <a:effectLst/>
          </p:spPr>
        </p:pic>
        <p:pic>
          <p:nvPicPr>
            <p:cNvPr id="9" name="Picture 5" descr="IMG_7809">
              <a:extLst>
                <a:ext uri="{FF2B5EF4-FFF2-40B4-BE49-F238E27FC236}">
                  <a16:creationId xmlns:a16="http://schemas.microsoft.com/office/drawing/2014/main" id="{B89E2ABD-6D36-4DCC-BA8D-8F0ABD189583}"/>
                </a:ext>
              </a:extLst>
            </p:cNvPr>
            <p:cNvPicPr>
              <a:picLocks noChangeAspect="1" noChangeArrowheads="1"/>
            </p:cNvPicPr>
            <p:nvPr/>
          </p:nvPicPr>
          <p:blipFill rotWithShape="1">
            <a:blip r:embed="rId6" cstate="screen"/>
            <a:srcRect l="185" t="6867" r="-185" b="1425"/>
            <a:stretch/>
          </p:blipFill>
          <p:spPr bwMode="auto">
            <a:xfrm>
              <a:off x="5390975" y="2096370"/>
              <a:ext cx="2209226" cy="1981199"/>
            </a:xfrm>
            <a:prstGeom prst="rect">
              <a:avLst/>
            </a:prstGeom>
            <a:ln w="25400">
              <a:solidFill>
                <a:schemeClr val="bg1"/>
              </a:solidFill>
            </a:ln>
            <a:effectLst/>
          </p:spPr>
        </p:pic>
        <p:pic>
          <p:nvPicPr>
            <p:cNvPr id="10" name="Picture 8" descr="wegu copy">
              <a:extLst>
                <a:ext uri="{FF2B5EF4-FFF2-40B4-BE49-F238E27FC236}">
                  <a16:creationId xmlns:a16="http://schemas.microsoft.com/office/drawing/2014/main" id="{9299FDC4-48D5-452A-B107-1B02709E6947}"/>
                </a:ext>
              </a:extLst>
            </p:cNvPr>
            <p:cNvPicPr>
              <a:picLocks noChangeAspect="1" noChangeArrowheads="1"/>
            </p:cNvPicPr>
            <p:nvPr/>
          </p:nvPicPr>
          <p:blipFill rotWithShape="1">
            <a:blip r:embed="rId7" cstate="screen"/>
            <a:srcRect b="12546"/>
            <a:stretch/>
          </p:blipFill>
          <p:spPr bwMode="auto">
            <a:xfrm>
              <a:off x="7600201" y="2096369"/>
              <a:ext cx="2210374" cy="1981200"/>
            </a:xfrm>
            <a:prstGeom prst="rect">
              <a:avLst/>
            </a:prstGeom>
            <a:ln w="25400">
              <a:solidFill>
                <a:schemeClr val="bg1"/>
              </a:solidFill>
            </a:ln>
            <a:effectLst/>
          </p:spPr>
        </p:pic>
        <p:pic>
          <p:nvPicPr>
            <p:cNvPr id="11" name="Picture 4" descr="Brandt's Cormorant SE Farallon Island 06-22-08 159">
              <a:extLst>
                <a:ext uri="{FF2B5EF4-FFF2-40B4-BE49-F238E27FC236}">
                  <a16:creationId xmlns:a16="http://schemas.microsoft.com/office/drawing/2014/main" id="{60C7CCEA-40C8-4473-B4E5-A0819A7790FD}"/>
                </a:ext>
              </a:extLst>
            </p:cNvPr>
            <p:cNvPicPr>
              <a:picLocks noChangeAspect="1" noChangeArrowheads="1"/>
            </p:cNvPicPr>
            <p:nvPr/>
          </p:nvPicPr>
          <p:blipFill rotWithShape="1">
            <a:blip r:embed="rId8" cstate="screen"/>
            <a:srcRect l="11240" r="3360"/>
            <a:stretch/>
          </p:blipFill>
          <p:spPr bwMode="auto">
            <a:xfrm>
              <a:off x="3135048" y="2096370"/>
              <a:ext cx="2255928" cy="1981199"/>
            </a:xfrm>
            <a:prstGeom prst="rect">
              <a:avLst/>
            </a:prstGeom>
            <a:ln w="25400">
              <a:solidFill>
                <a:schemeClr val="bg1"/>
              </a:solidFill>
            </a:ln>
            <a:effectLst/>
          </p:spPr>
        </p:pic>
        <p:pic>
          <p:nvPicPr>
            <p:cNvPr id="12" name="Picture 4" descr="IMG_3267">
              <a:extLst>
                <a:ext uri="{FF2B5EF4-FFF2-40B4-BE49-F238E27FC236}">
                  <a16:creationId xmlns:a16="http://schemas.microsoft.com/office/drawing/2014/main" id="{3DD004B2-803C-4026-A6E6-39D18E985A65}"/>
                </a:ext>
              </a:extLst>
            </p:cNvPr>
            <p:cNvPicPr>
              <a:picLocks noChangeAspect="1" noChangeArrowheads="1"/>
            </p:cNvPicPr>
            <p:nvPr/>
          </p:nvPicPr>
          <p:blipFill rotWithShape="1">
            <a:blip r:embed="rId9" cstate="screen"/>
            <a:srcRect l="1" r="2071"/>
            <a:stretch/>
          </p:blipFill>
          <p:spPr bwMode="auto">
            <a:xfrm>
              <a:off x="9795700" y="2096369"/>
              <a:ext cx="2206081" cy="1981200"/>
            </a:xfrm>
            <a:prstGeom prst="rect">
              <a:avLst/>
            </a:prstGeom>
            <a:ln w="25400">
              <a:solidFill>
                <a:schemeClr val="bg1"/>
              </a:solidFill>
            </a:ln>
            <a:effectLst/>
          </p:spPr>
        </p:pic>
        <p:sp>
          <p:nvSpPr>
            <p:cNvPr id="14" name="TextBox 4">
              <a:extLst>
                <a:ext uri="{FF2B5EF4-FFF2-40B4-BE49-F238E27FC236}">
                  <a16:creationId xmlns:a16="http://schemas.microsoft.com/office/drawing/2014/main" id="{03E18FBE-53B0-4136-87A4-899D9032107D}"/>
                </a:ext>
              </a:extLst>
            </p:cNvPr>
            <p:cNvSpPr txBox="1">
              <a:spLocks noChangeArrowheads="1"/>
            </p:cNvSpPr>
            <p:nvPr/>
          </p:nvSpPr>
          <p:spPr bwMode="auto">
            <a:xfrm>
              <a:off x="3199209" y="1757815"/>
              <a:ext cx="219176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Brandt’s Cormorant</a:t>
              </a:r>
            </a:p>
          </p:txBody>
        </p:sp>
        <p:sp>
          <p:nvSpPr>
            <p:cNvPr id="15" name="TextBox 22">
              <a:extLst>
                <a:ext uri="{FF2B5EF4-FFF2-40B4-BE49-F238E27FC236}">
                  <a16:creationId xmlns:a16="http://schemas.microsoft.com/office/drawing/2014/main" id="{5CA04455-3AC1-4D2A-8B5F-F396F1798BED}"/>
                </a:ext>
              </a:extLst>
            </p:cNvPr>
            <p:cNvSpPr txBox="1">
              <a:spLocks noChangeArrowheads="1"/>
            </p:cNvSpPr>
            <p:nvPr/>
          </p:nvSpPr>
          <p:spPr bwMode="auto">
            <a:xfrm>
              <a:off x="5390975" y="1757815"/>
              <a:ext cx="2234266"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Ashy Storm-Petrel</a:t>
              </a:r>
            </a:p>
          </p:txBody>
        </p:sp>
        <p:sp>
          <p:nvSpPr>
            <p:cNvPr id="16" name="TextBox 23">
              <a:extLst>
                <a:ext uri="{FF2B5EF4-FFF2-40B4-BE49-F238E27FC236}">
                  <a16:creationId xmlns:a16="http://schemas.microsoft.com/office/drawing/2014/main" id="{0E86F78C-708F-4F46-881A-286AA44CBE68}"/>
                </a:ext>
              </a:extLst>
            </p:cNvPr>
            <p:cNvSpPr txBox="1">
              <a:spLocks noChangeArrowheads="1"/>
            </p:cNvSpPr>
            <p:nvPr/>
          </p:nvSpPr>
          <p:spPr bwMode="auto">
            <a:xfrm>
              <a:off x="7612520" y="1757815"/>
              <a:ext cx="219805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Western Gull</a:t>
              </a:r>
            </a:p>
          </p:txBody>
        </p:sp>
        <p:sp>
          <p:nvSpPr>
            <p:cNvPr id="17" name="TextBox 24">
              <a:extLst>
                <a:ext uri="{FF2B5EF4-FFF2-40B4-BE49-F238E27FC236}">
                  <a16:creationId xmlns:a16="http://schemas.microsoft.com/office/drawing/2014/main" id="{0D11070D-EB3D-410F-A8CC-67A23CC61579}"/>
                </a:ext>
              </a:extLst>
            </p:cNvPr>
            <p:cNvSpPr txBox="1">
              <a:spLocks noChangeArrowheads="1"/>
            </p:cNvSpPr>
            <p:nvPr/>
          </p:nvSpPr>
          <p:spPr bwMode="auto">
            <a:xfrm>
              <a:off x="3172412" y="6109979"/>
              <a:ext cx="2218561"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Common Murre</a:t>
              </a:r>
            </a:p>
          </p:txBody>
        </p:sp>
        <p:sp>
          <p:nvSpPr>
            <p:cNvPr id="18" name="TextBox 25">
              <a:extLst>
                <a:ext uri="{FF2B5EF4-FFF2-40B4-BE49-F238E27FC236}">
                  <a16:creationId xmlns:a16="http://schemas.microsoft.com/office/drawing/2014/main" id="{DAF4F729-556B-4888-8294-A039B28B8154}"/>
                </a:ext>
              </a:extLst>
            </p:cNvPr>
            <p:cNvSpPr txBox="1">
              <a:spLocks noChangeArrowheads="1"/>
            </p:cNvSpPr>
            <p:nvPr/>
          </p:nvSpPr>
          <p:spPr bwMode="auto">
            <a:xfrm>
              <a:off x="5402719" y="6098311"/>
              <a:ext cx="2209801"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Pigeon Guillemot</a:t>
              </a:r>
            </a:p>
          </p:txBody>
        </p:sp>
        <p:sp>
          <p:nvSpPr>
            <p:cNvPr id="19" name="TextBox 26">
              <a:extLst>
                <a:ext uri="{FF2B5EF4-FFF2-40B4-BE49-F238E27FC236}">
                  <a16:creationId xmlns:a16="http://schemas.microsoft.com/office/drawing/2014/main" id="{DF90DB03-B6CA-4AA6-AAC6-88FBD76EDE3B}"/>
                </a:ext>
              </a:extLst>
            </p:cNvPr>
            <p:cNvSpPr txBox="1">
              <a:spLocks noChangeArrowheads="1"/>
            </p:cNvSpPr>
            <p:nvPr/>
          </p:nvSpPr>
          <p:spPr bwMode="auto">
            <a:xfrm>
              <a:off x="9810575" y="1757815"/>
              <a:ext cx="2171698"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Tufted Puffin</a:t>
              </a:r>
            </a:p>
          </p:txBody>
        </p:sp>
        <p:sp>
          <p:nvSpPr>
            <p:cNvPr id="20" name="TextBox 27">
              <a:extLst>
                <a:ext uri="{FF2B5EF4-FFF2-40B4-BE49-F238E27FC236}">
                  <a16:creationId xmlns:a16="http://schemas.microsoft.com/office/drawing/2014/main" id="{ADD5618C-56BE-4869-8C89-B5151639AA0A}"/>
                </a:ext>
              </a:extLst>
            </p:cNvPr>
            <p:cNvSpPr txBox="1">
              <a:spLocks noChangeArrowheads="1"/>
            </p:cNvSpPr>
            <p:nvPr/>
          </p:nvSpPr>
          <p:spPr bwMode="auto">
            <a:xfrm>
              <a:off x="9795701" y="6098311"/>
              <a:ext cx="2186572"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Cassin’s Auklet</a:t>
              </a:r>
            </a:p>
          </p:txBody>
        </p:sp>
        <p:sp>
          <p:nvSpPr>
            <p:cNvPr id="21" name="TextBox 28">
              <a:extLst>
                <a:ext uri="{FF2B5EF4-FFF2-40B4-BE49-F238E27FC236}">
                  <a16:creationId xmlns:a16="http://schemas.microsoft.com/office/drawing/2014/main" id="{BAF62D38-D329-493D-95E3-78A5E1A170EF}"/>
                </a:ext>
              </a:extLst>
            </p:cNvPr>
            <p:cNvSpPr txBox="1">
              <a:spLocks noChangeArrowheads="1"/>
            </p:cNvSpPr>
            <p:nvPr/>
          </p:nvSpPr>
          <p:spPr bwMode="auto">
            <a:xfrm>
              <a:off x="7600776" y="6098311"/>
              <a:ext cx="2209800"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Rhinoceros Auklet</a:t>
              </a:r>
            </a:p>
          </p:txBody>
        </p:sp>
        <p:pic>
          <p:nvPicPr>
            <p:cNvPr id="23" name="Picture 5" descr="DSCN2538">
              <a:extLst>
                <a:ext uri="{FF2B5EF4-FFF2-40B4-BE49-F238E27FC236}">
                  <a16:creationId xmlns:a16="http://schemas.microsoft.com/office/drawing/2014/main" id="{16F1C97A-EF12-4DF2-B99E-17FFBAC924D8}"/>
                </a:ext>
              </a:extLst>
            </p:cNvPr>
            <p:cNvPicPr>
              <a:picLocks noChangeAspect="1" noChangeArrowheads="1"/>
            </p:cNvPicPr>
            <p:nvPr/>
          </p:nvPicPr>
          <p:blipFill rotWithShape="1">
            <a:blip r:embed="rId10" cstate="screen"/>
            <a:srcRect r="110" b="17485"/>
            <a:stretch/>
          </p:blipFill>
          <p:spPr>
            <a:xfrm>
              <a:off x="3136742" y="4093526"/>
              <a:ext cx="2255928" cy="2012373"/>
            </a:xfrm>
            <a:prstGeom prst="rect">
              <a:avLst/>
            </a:prstGeom>
            <a:ln w="25400">
              <a:solidFill>
                <a:schemeClr val="bg1"/>
              </a:solidFill>
            </a:ln>
            <a:effectLst/>
          </p:spPr>
        </p:pic>
      </p:grpSp>
    </p:spTree>
    <p:extLst>
      <p:ext uri="{BB962C8B-B14F-4D97-AF65-F5344CB8AC3E}">
        <p14:creationId xmlns:p14="http://schemas.microsoft.com/office/powerpoint/2010/main" val="268029578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FFF42332-FF45-4C7B-82E2-E06EB7787F7D}" type="slidenum">
              <a:rPr lang="en-US" smtClean="0"/>
              <a:t>40</a:t>
            </a:fld>
            <a:endParaRPr lang="en-US" dirty="0"/>
          </a:p>
        </p:txBody>
      </p:sp>
    </p:spTree>
    <p:extLst>
      <p:ext uri="{BB962C8B-B14F-4D97-AF65-F5344CB8AC3E}">
        <p14:creationId xmlns:p14="http://schemas.microsoft.com/office/powerpoint/2010/main" val="236610745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4A3DEA9A-1E58-472D-8727-E939527DC6BA}"/>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a:stretch/>
        </p:blipFill>
        <p:spPr>
          <a:xfrm>
            <a:off x="3283130" y="169406"/>
            <a:ext cx="8908869" cy="6427748"/>
          </a:xfrm>
        </p:spPr>
      </p:pic>
      <p:sp>
        <p:nvSpPr>
          <p:cNvPr id="4" name="Text Placeholder 3">
            <a:extLst>
              <a:ext uri="{FF2B5EF4-FFF2-40B4-BE49-F238E27FC236}">
                <a16:creationId xmlns:a16="http://schemas.microsoft.com/office/drawing/2014/main" id="{13A13ADB-FBE9-40D9-B9B7-0387B6029663}"/>
              </a:ext>
            </a:extLst>
          </p:cNvPr>
          <p:cNvSpPr>
            <a:spLocks noGrp="1"/>
          </p:cNvSpPr>
          <p:nvPr>
            <p:ph type="body" sz="quarter" idx="13"/>
          </p:nvPr>
        </p:nvSpPr>
        <p:spPr>
          <a:xfrm>
            <a:off x="303945" y="558484"/>
            <a:ext cx="2457005" cy="3856762"/>
          </a:xfrm>
        </p:spPr>
        <p:txBody>
          <a:bodyPr>
            <a:normAutofit/>
          </a:bodyPr>
          <a:lstStyle/>
          <a:p>
            <a:r>
              <a:rPr lang="en-US" dirty="0"/>
              <a:t>Typical  </a:t>
            </a:r>
            <a:r>
              <a:rPr lang="en-US" dirty="0" smtClean="0"/>
              <a:t>Rodent Eradication Incident </a:t>
            </a:r>
            <a:r>
              <a:rPr lang="en-US" dirty="0"/>
              <a:t>Command Structure</a:t>
            </a:r>
          </a:p>
        </p:txBody>
      </p:sp>
    </p:spTree>
    <p:extLst>
      <p:ext uri="{BB962C8B-B14F-4D97-AF65-F5344CB8AC3E}">
        <p14:creationId xmlns:p14="http://schemas.microsoft.com/office/powerpoint/2010/main" val="112929173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a:xfrm>
            <a:off x="313089" y="951676"/>
            <a:ext cx="2457005" cy="1187189"/>
          </a:xfrm>
        </p:spPr>
        <p:txBody>
          <a:bodyPr>
            <a:normAutofit fontScale="85000" lnSpcReduction="10000"/>
          </a:bodyPr>
          <a:lstStyle/>
          <a:p>
            <a:r>
              <a:rPr lang="en-US" dirty="0" smtClean="0"/>
              <a:t>Permits &amp; Consultations</a:t>
            </a:r>
            <a:endParaRPr lang="en-US" dirty="0"/>
          </a:p>
        </p:txBody>
      </p:sp>
      <p:sp>
        <p:nvSpPr>
          <p:cNvPr id="5" name="Rectangle 3"/>
          <p:cNvSpPr txBox="1">
            <a:spLocks noChangeArrowheads="1"/>
          </p:cNvSpPr>
          <p:nvPr/>
        </p:nvSpPr>
        <p:spPr>
          <a:xfrm>
            <a:off x="3545461" y="558484"/>
            <a:ext cx="8229600" cy="5778308"/>
          </a:xfrm>
          <a:prstGeom prst="rect">
            <a:avLst/>
          </a:prstGeom>
        </p:spPr>
        <p:txBody>
          <a:bodyPr>
            <a:noAutofit/>
          </a:bodyPr>
          <a:lstStyle>
            <a:lvl1pPr marL="274320" indent="-256032" algn="l" defTabSz="914400" rtl="0" eaLnBrk="1" latinLnBrk="0" hangingPunct="1">
              <a:spcBef>
                <a:spcPct val="20000"/>
              </a:spcBef>
              <a:spcAft>
                <a:spcPts val="0"/>
              </a:spcAft>
              <a:buSzPct val="6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40080" indent="-256032" algn="l" defTabSz="914400" rtl="0" eaLnBrk="1" latinLnBrk="0" hangingPunct="1">
              <a:spcBef>
                <a:spcPct val="20000"/>
              </a:spcBef>
              <a:buSzPct val="60000"/>
              <a:buFont typeface="Wingdings"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5840" indent="-256032" algn="l" defTabSz="914400" rtl="0" eaLnBrk="1" latinLnBrk="0" hangingPunct="1">
              <a:spcBef>
                <a:spcPct val="20000"/>
              </a:spcBef>
              <a:buSzPct val="60000"/>
              <a:buFont typeface="Wingdings"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6032" algn="l" defTabSz="914400" rtl="0" eaLnBrk="1" latinLnBrk="0" hangingPunct="1">
              <a:spcBef>
                <a:spcPct val="20000"/>
              </a:spcBef>
              <a:buSzPct val="60000"/>
              <a:buFont typeface="Wingdings"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56032" algn="l" defTabSz="914400" rtl="0" eaLnBrk="1" latinLnBrk="0" hangingPunct="1">
              <a:spcBef>
                <a:spcPct val="20000"/>
              </a:spcBef>
              <a:buSzPct val="60000"/>
              <a:buFont typeface="Wingdings"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a:lstStyle>
          <a:p>
            <a:pPr>
              <a:lnSpc>
                <a:spcPct val="150000"/>
              </a:lnSpc>
              <a:buSzPct val="100000"/>
              <a:buFont typeface="Wingdings" panose="05000000000000000000" pitchFamily="2" charset="2"/>
              <a:buChar char="ü"/>
            </a:pPr>
            <a:r>
              <a:rPr lang="en-US" sz="2200" b="1" dirty="0">
                <a:solidFill>
                  <a:srgbClr val="F1730C"/>
                </a:solidFill>
              </a:rPr>
              <a:t>Endangered Species Act </a:t>
            </a:r>
            <a:r>
              <a:rPr lang="en-US" sz="2200" b="1" dirty="0" smtClean="0">
                <a:solidFill>
                  <a:srgbClr val="F1730C"/>
                </a:solidFill>
              </a:rPr>
              <a:t>Section </a:t>
            </a:r>
            <a:r>
              <a:rPr lang="en-US" sz="2200" b="1" dirty="0">
                <a:solidFill>
                  <a:srgbClr val="F1730C"/>
                </a:solidFill>
              </a:rPr>
              <a:t>7 </a:t>
            </a:r>
            <a:r>
              <a:rPr lang="en-US" sz="2200" b="1" dirty="0" smtClean="0">
                <a:solidFill>
                  <a:srgbClr val="F1730C"/>
                </a:solidFill>
              </a:rPr>
              <a:t>- black abalone</a:t>
            </a:r>
          </a:p>
          <a:p>
            <a:pPr>
              <a:lnSpc>
                <a:spcPct val="150000"/>
              </a:lnSpc>
              <a:buSzPct val="100000"/>
              <a:buFont typeface="Wingdings" panose="05000000000000000000" pitchFamily="2" charset="2"/>
              <a:buChar char="ü"/>
            </a:pPr>
            <a:r>
              <a:rPr lang="en-US" sz="2200" b="1" dirty="0" smtClean="0">
                <a:solidFill>
                  <a:srgbClr val="F1730C"/>
                </a:solidFill>
              </a:rPr>
              <a:t>Essential Fish Habitat consultation</a:t>
            </a:r>
          </a:p>
          <a:p>
            <a:pPr>
              <a:lnSpc>
                <a:spcPct val="150000"/>
              </a:lnSpc>
              <a:buSzPct val="100000"/>
              <a:buFont typeface="Arial" panose="020B0604020202020204" pitchFamily="34" charset="0"/>
              <a:buChar char="•"/>
            </a:pPr>
            <a:r>
              <a:rPr lang="en-US" sz="2200" b="1" dirty="0">
                <a:solidFill>
                  <a:srgbClr val="F1730C"/>
                </a:solidFill>
              </a:rPr>
              <a:t>Coastal Zone Management Act (CZMA) - Consistency</a:t>
            </a:r>
          </a:p>
          <a:p>
            <a:pPr>
              <a:lnSpc>
                <a:spcPct val="150000"/>
              </a:lnSpc>
              <a:buSzPct val="100000"/>
              <a:buFont typeface="Arial" panose="020B0604020202020204" pitchFamily="34" charset="0"/>
              <a:buChar char="•"/>
            </a:pPr>
            <a:r>
              <a:rPr lang="en-US" sz="2200" b="1" dirty="0" smtClean="0">
                <a:solidFill>
                  <a:srgbClr val="F1730C"/>
                </a:solidFill>
              </a:rPr>
              <a:t>Marine Mammal Protection Act - IHA</a:t>
            </a:r>
          </a:p>
          <a:p>
            <a:pPr>
              <a:lnSpc>
                <a:spcPct val="150000"/>
              </a:lnSpc>
              <a:buSzPct val="100000"/>
              <a:buFont typeface="Arial" panose="020B0604020202020204" pitchFamily="34" charset="0"/>
              <a:buChar char="•"/>
            </a:pPr>
            <a:r>
              <a:rPr lang="en-US" sz="2200" b="1" dirty="0">
                <a:solidFill>
                  <a:srgbClr val="F1730C"/>
                </a:solidFill>
              </a:rPr>
              <a:t>National Marine </a:t>
            </a:r>
            <a:r>
              <a:rPr lang="en-US" sz="2200" b="1" dirty="0" smtClean="0">
                <a:solidFill>
                  <a:srgbClr val="F1730C"/>
                </a:solidFill>
              </a:rPr>
              <a:t>Sanctuary – Section 304D consultation</a:t>
            </a:r>
            <a:endParaRPr lang="en-US" sz="2200" b="1" dirty="0">
              <a:solidFill>
                <a:srgbClr val="F1730C"/>
              </a:solidFill>
            </a:endParaRPr>
          </a:p>
          <a:p>
            <a:pPr>
              <a:lnSpc>
                <a:spcPct val="150000"/>
              </a:lnSpc>
              <a:buSzPct val="100000"/>
              <a:buFont typeface="Arial" panose="020B0604020202020204" pitchFamily="34" charset="0"/>
              <a:buChar char="•"/>
            </a:pPr>
            <a:r>
              <a:rPr lang="en-US" sz="2200" b="1" dirty="0" smtClean="0">
                <a:solidFill>
                  <a:srgbClr val="F1730C"/>
                </a:solidFill>
              </a:rPr>
              <a:t>Clean Water Act - NPDES for Aerial Applications</a:t>
            </a:r>
          </a:p>
          <a:p>
            <a:pPr>
              <a:lnSpc>
                <a:spcPct val="150000"/>
              </a:lnSpc>
              <a:buSzPct val="100000"/>
              <a:buFont typeface="Arial" panose="020B0604020202020204" pitchFamily="34" charset="0"/>
              <a:buChar char="•"/>
            </a:pPr>
            <a:r>
              <a:rPr lang="en-US" sz="2200" b="1" dirty="0" smtClean="0">
                <a:solidFill>
                  <a:srgbClr val="F1730C"/>
                </a:solidFill>
              </a:rPr>
              <a:t>Wilderness Act (WA) – Minimum Requirements</a:t>
            </a:r>
          </a:p>
          <a:p>
            <a:pPr>
              <a:lnSpc>
                <a:spcPct val="150000"/>
              </a:lnSpc>
              <a:buSzPct val="100000"/>
              <a:buFont typeface="Arial" panose="020B0604020202020204" pitchFamily="34" charset="0"/>
              <a:buChar char="•"/>
            </a:pPr>
            <a:r>
              <a:rPr lang="en-US" sz="2200" b="1" dirty="0" smtClean="0">
                <a:solidFill>
                  <a:srgbClr val="F1730C"/>
                </a:solidFill>
              </a:rPr>
              <a:t>National Historic Preservation Act – Section 106</a:t>
            </a:r>
          </a:p>
          <a:p>
            <a:pPr>
              <a:lnSpc>
                <a:spcPct val="150000"/>
              </a:lnSpc>
              <a:buSzPct val="100000"/>
              <a:buFont typeface="Arial" panose="020B0604020202020204" pitchFamily="34" charset="0"/>
              <a:buChar char="•"/>
            </a:pPr>
            <a:r>
              <a:rPr lang="en-US" sz="2200" b="1" dirty="0" smtClean="0">
                <a:solidFill>
                  <a:srgbClr val="F1730C"/>
                </a:solidFill>
              </a:rPr>
              <a:t>Federal Insecticide Fungicide and Rodenticide Act (FIFRA)</a:t>
            </a:r>
          </a:p>
          <a:p>
            <a:pPr>
              <a:lnSpc>
                <a:spcPct val="150000"/>
              </a:lnSpc>
              <a:buSzPct val="100000"/>
              <a:buFont typeface="Arial" panose="020B0604020202020204" pitchFamily="34" charset="0"/>
              <a:buChar char="•"/>
            </a:pPr>
            <a:endParaRPr lang="en-US" sz="2200" b="1" dirty="0" smtClean="0">
              <a:solidFill>
                <a:srgbClr val="F1730C"/>
              </a:solidFill>
            </a:endParaRPr>
          </a:p>
        </p:txBody>
      </p:sp>
    </p:spTree>
    <p:extLst>
      <p:ext uri="{BB962C8B-B14F-4D97-AF65-F5344CB8AC3E}">
        <p14:creationId xmlns:p14="http://schemas.microsoft.com/office/powerpoint/2010/main" val="142660589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4ACE013-3A42-4C41-80F9-0FB362A9753B}"/>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343C8AE4-6534-498D-A21D-7C354A234A41}"/>
              </a:ext>
            </a:extLst>
          </p:cNvPr>
          <p:cNvPicPr>
            <a:picLocks noChangeAspect="1"/>
          </p:cNvPicPr>
          <p:nvPr/>
        </p:nvPicPr>
        <p:blipFill rotWithShape="1">
          <a:blip r:embed="rId3">
            <a:extLst>
              <a:ext uri="{28A0092B-C50C-407E-A947-70E740481C1C}">
                <a14:useLocalDpi xmlns:a14="http://schemas.microsoft.com/office/drawing/2010/main" val="0"/>
              </a:ext>
            </a:extLst>
          </a:blip>
          <a:srcRect l="5216" r="4839"/>
          <a:stretch/>
        </p:blipFill>
        <p:spPr>
          <a:xfrm>
            <a:off x="3315437" y="387901"/>
            <a:ext cx="8676589" cy="6082198"/>
          </a:xfrm>
          <a:prstGeom prst="rect">
            <a:avLst/>
          </a:prstGeom>
        </p:spPr>
      </p:pic>
      <p:sp>
        <p:nvSpPr>
          <p:cNvPr id="4" name="Content Placeholder 3">
            <a:extLst>
              <a:ext uri="{FF2B5EF4-FFF2-40B4-BE49-F238E27FC236}">
                <a16:creationId xmlns:a16="http://schemas.microsoft.com/office/drawing/2014/main" id="{B5986E6A-44D8-4DE8-A2BD-ABA024A20688}"/>
              </a:ext>
            </a:extLst>
          </p:cNvPr>
          <p:cNvSpPr>
            <a:spLocks noGrp="1"/>
          </p:cNvSpPr>
          <p:nvPr>
            <p:ph idx="1"/>
          </p:nvPr>
        </p:nvSpPr>
        <p:spPr>
          <a:xfrm>
            <a:off x="303945" y="1323703"/>
            <a:ext cx="2457005" cy="4975813"/>
          </a:xfrm>
        </p:spPr>
        <p:txBody>
          <a:bodyPr>
            <a:normAutofit/>
          </a:bodyPr>
          <a:lstStyle/>
          <a:p>
            <a:pPr>
              <a:lnSpc>
                <a:spcPct val="110000"/>
              </a:lnSpc>
            </a:pPr>
            <a:r>
              <a:rPr lang="en-US" sz="1600" dirty="0"/>
              <a:t>Key Items of a Spill Response Plan</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Description of responsibilities</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Precautions</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Response activities</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Notifications</a:t>
            </a:r>
          </a:p>
          <a:p>
            <a:pPr>
              <a:lnSpc>
                <a:spcPct val="110000"/>
              </a:lnSpc>
            </a:pPr>
            <a:r>
              <a:rPr lang="en-US" sz="1600" dirty="0"/>
              <a:t>Response Resource and Preparedness Activities</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Equipment, supplies, services, and personnel</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Communications and control</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Preparedness </a:t>
            </a:r>
            <a:br>
              <a:rPr lang="en-US" sz="1400" dirty="0">
                <a:solidFill>
                  <a:schemeClr val="tx1">
                    <a:lumMod val="50000"/>
                    <a:lumOff val="50000"/>
                  </a:schemeClr>
                </a:solidFill>
                <a:latin typeface="+mj-lt"/>
              </a:rPr>
            </a:br>
            <a:r>
              <a:rPr lang="en-US" sz="1400" dirty="0">
                <a:solidFill>
                  <a:schemeClr val="tx1">
                    <a:lumMod val="50000"/>
                    <a:lumOff val="50000"/>
                  </a:schemeClr>
                </a:solidFill>
                <a:latin typeface="+mj-lt"/>
              </a:rPr>
              <a:t>activities</a:t>
            </a:r>
          </a:p>
        </p:txBody>
      </p:sp>
      <p:sp>
        <p:nvSpPr>
          <p:cNvPr id="16" name="Text Placeholder 5">
            <a:extLst>
              <a:ext uri="{FF2B5EF4-FFF2-40B4-BE49-F238E27FC236}">
                <a16:creationId xmlns:a16="http://schemas.microsoft.com/office/drawing/2014/main" id="{A4E6D450-AE88-4F74-A9E1-5555863EC7B8}"/>
              </a:ext>
            </a:extLst>
          </p:cNvPr>
          <p:cNvSpPr>
            <a:spLocks noGrp="1"/>
          </p:cNvSpPr>
          <p:nvPr>
            <p:ph type="body" sz="quarter" idx="13"/>
          </p:nvPr>
        </p:nvSpPr>
        <p:spPr>
          <a:xfrm>
            <a:off x="303945" y="558484"/>
            <a:ext cx="2630844" cy="608465"/>
          </a:xfrm>
        </p:spPr>
        <p:txBody>
          <a:bodyPr>
            <a:normAutofit/>
          </a:bodyPr>
          <a:lstStyle/>
          <a:p>
            <a:r>
              <a:rPr lang="en-US" dirty="0"/>
              <a:t>Bait Spill</a:t>
            </a:r>
          </a:p>
        </p:txBody>
      </p:sp>
      <p:sp>
        <p:nvSpPr>
          <p:cNvPr id="11" name="Rectangle 10">
            <a:extLst>
              <a:ext uri="{FF2B5EF4-FFF2-40B4-BE49-F238E27FC236}">
                <a16:creationId xmlns:a16="http://schemas.microsoft.com/office/drawing/2014/main" id="{A86A5544-481A-4810-B137-DF28CDEFC3FB}"/>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1215756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6FCBB63-FF4E-4831-BC00-E0655B8D6394}"/>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2" name="Table 1"/>
          <p:cNvGraphicFramePr>
            <a:graphicFrameLocks noGrp="1"/>
          </p:cNvGraphicFramePr>
          <p:nvPr>
            <p:extLst/>
          </p:nvPr>
        </p:nvGraphicFramePr>
        <p:xfrm>
          <a:off x="3397720" y="931860"/>
          <a:ext cx="8622088" cy="5440680"/>
        </p:xfrm>
        <a:graphic>
          <a:graphicData uri="http://schemas.openxmlformats.org/drawingml/2006/table">
            <a:tbl>
              <a:tblPr firstRow="1" bandRow="1">
                <a:tableStyleId>{2D5ABB26-0587-4C30-8999-92F81FD0307C}</a:tableStyleId>
              </a:tblPr>
              <a:tblGrid>
                <a:gridCol w="1091999">
                  <a:extLst>
                    <a:ext uri="{9D8B030D-6E8A-4147-A177-3AD203B41FA5}">
                      <a16:colId xmlns:a16="http://schemas.microsoft.com/office/drawing/2014/main" val="898633398"/>
                    </a:ext>
                  </a:extLst>
                </a:gridCol>
                <a:gridCol w="4078013">
                  <a:extLst>
                    <a:ext uri="{9D8B030D-6E8A-4147-A177-3AD203B41FA5}">
                      <a16:colId xmlns:a16="http://schemas.microsoft.com/office/drawing/2014/main" val="3036513718"/>
                    </a:ext>
                  </a:extLst>
                </a:gridCol>
                <a:gridCol w="3452076">
                  <a:extLst>
                    <a:ext uri="{9D8B030D-6E8A-4147-A177-3AD203B41FA5}">
                      <a16:colId xmlns:a16="http://schemas.microsoft.com/office/drawing/2014/main" val="3300581344"/>
                    </a:ext>
                  </a:extLst>
                </a:gridCol>
              </a:tblGrid>
              <a:tr h="260538">
                <a:tc>
                  <a:txBody>
                    <a:bodyPr/>
                    <a:lstStyle/>
                    <a:p>
                      <a:pPr algn="ctr"/>
                      <a:r>
                        <a:rPr lang="en-US" sz="1400" b="1" dirty="0">
                          <a:solidFill>
                            <a:srgbClr val="F1730C"/>
                          </a:solidFill>
                        </a:rPr>
                        <a:t>SCENARIO</a:t>
                      </a:r>
                    </a:p>
                  </a:txBody>
                  <a:tcPr anchor="ctr">
                    <a:lnB w="28575" cap="flat" cmpd="sng" algn="ctr">
                      <a:solidFill>
                        <a:srgbClr val="F1730C"/>
                      </a:solidFill>
                      <a:prstDash val="solid"/>
                      <a:round/>
                      <a:headEnd type="none" w="med" len="med"/>
                      <a:tailEnd type="none" w="med" len="med"/>
                    </a:lnB>
                  </a:tcPr>
                </a:tc>
                <a:tc>
                  <a:txBody>
                    <a:bodyPr/>
                    <a:lstStyle/>
                    <a:p>
                      <a:pPr algn="ctr"/>
                      <a:r>
                        <a:rPr lang="en-US" sz="1400" b="1" dirty="0">
                          <a:solidFill>
                            <a:srgbClr val="F1730C"/>
                          </a:solidFill>
                        </a:rPr>
                        <a:t>PRECAUTIONS</a:t>
                      </a:r>
                    </a:p>
                  </a:txBody>
                  <a:tcPr anchor="ctr">
                    <a:lnB w="28575" cap="flat" cmpd="sng" algn="ctr">
                      <a:solidFill>
                        <a:srgbClr val="F1730C"/>
                      </a:solidFill>
                      <a:prstDash val="solid"/>
                      <a:round/>
                      <a:headEnd type="none" w="med" len="med"/>
                      <a:tailEnd type="none" w="med" len="med"/>
                    </a:lnB>
                  </a:tcPr>
                </a:tc>
                <a:tc>
                  <a:txBody>
                    <a:bodyPr/>
                    <a:lstStyle/>
                    <a:p>
                      <a:pPr algn="ctr"/>
                      <a:r>
                        <a:rPr lang="en-US" sz="1400" b="1" dirty="0">
                          <a:solidFill>
                            <a:srgbClr val="F1730C"/>
                          </a:solidFill>
                        </a:rPr>
                        <a:t>RESPONSE</a:t>
                      </a:r>
                    </a:p>
                  </a:txBody>
                  <a:tcPr anchor="ctr">
                    <a:lnB w="28575" cap="flat" cmpd="sng" algn="ctr">
                      <a:solidFill>
                        <a:srgbClr val="F1730C"/>
                      </a:solidFill>
                      <a:prstDash val="solid"/>
                      <a:round/>
                      <a:headEnd type="none" w="med" len="med"/>
                      <a:tailEnd type="none" w="med" len="med"/>
                    </a:lnB>
                  </a:tcPr>
                </a:tc>
                <a:extLst>
                  <a:ext uri="{0D108BD9-81ED-4DB2-BD59-A6C34878D82A}">
                    <a16:rowId xmlns:a16="http://schemas.microsoft.com/office/drawing/2014/main" val="4148524262"/>
                  </a:ext>
                </a:extLst>
              </a:tr>
              <a:tr h="142828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1" kern="1200" dirty="0">
                          <a:solidFill>
                            <a:srgbClr val="007698"/>
                          </a:solidFill>
                          <a:effectLst/>
                        </a:rPr>
                        <a:t>Bait Enters Marine Environment</a:t>
                      </a:r>
                    </a:p>
                    <a:p>
                      <a:pPr algn="ctr"/>
                      <a:endParaRPr lang="en-US" sz="1100" b="1" dirty="0">
                        <a:solidFill>
                          <a:srgbClr val="007698"/>
                        </a:solidFill>
                      </a:endParaRPr>
                    </a:p>
                  </a:txBody>
                  <a:tcPr anchor="ctr">
                    <a:lnT w="28575"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solidFill>
                      <a:schemeClr val="accent1">
                        <a:lumMod val="20000"/>
                        <a:lumOff val="80000"/>
                      </a:schemeClr>
                    </a:solidFill>
                  </a:tcPr>
                </a:tc>
                <a:tc>
                  <a:txBody>
                    <a:bodyPr/>
                    <a:lstStyle/>
                    <a:p>
                      <a:pPr marL="171450" lvl="0" indent="-171450">
                        <a:buClr>
                          <a:srgbClr val="F1730C"/>
                        </a:buClr>
                        <a:buFont typeface="Arial" panose="020B0604020202020204" pitchFamily="34" charset="0"/>
                        <a:buChar char="•"/>
                      </a:pPr>
                      <a:r>
                        <a:rPr lang="en-US" sz="1100" dirty="0">
                          <a:effectLst/>
                        </a:rPr>
                        <a:t>Bait in secure water-resistant containers </a:t>
                      </a:r>
                    </a:p>
                    <a:p>
                      <a:pPr marL="171450" lvl="0" indent="-171450">
                        <a:buClr>
                          <a:srgbClr val="F1730C"/>
                        </a:buClr>
                        <a:buFont typeface="Arial" panose="020B0604020202020204" pitchFamily="34" charset="0"/>
                        <a:buChar char="•"/>
                      </a:pPr>
                      <a:r>
                        <a:rPr lang="en-US" sz="1100" dirty="0">
                          <a:effectLst/>
                        </a:rPr>
                        <a:t>Shipping only when sea conditions are suitable</a:t>
                      </a:r>
                    </a:p>
                    <a:p>
                      <a:pPr marL="171450" lvl="0" indent="-171450">
                        <a:buClr>
                          <a:srgbClr val="F1730C"/>
                        </a:buClr>
                        <a:buFont typeface="Arial" panose="020B0604020202020204" pitchFamily="34" charset="0"/>
                        <a:buChar char="•"/>
                      </a:pPr>
                      <a:r>
                        <a:rPr lang="en-US" sz="1100" dirty="0">
                          <a:effectLst/>
                        </a:rPr>
                        <a:t>Helo off loading only when conditions are suitable</a:t>
                      </a:r>
                    </a:p>
                    <a:p>
                      <a:pPr marL="171450" lvl="0" indent="-171450">
                        <a:buClr>
                          <a:srgbClr val="F1730C"/>
                        </a:buClr>
                        <a:buFont typeface="Arial" panose="020B0604020202020204" pitchFamily="34" charset="0"/>
                        <a:buChar char="•"/>
                      </a:pPr>
                      <a:r>
                        <a:rPr lang="en-US" sz="1100" dirty="0">
                          <a:effectLst/>
                        </a:rPr>
                        <a:t>Only one bait container airlifted at a time</a:t>
                      </a:r>
                    </a:p>
                    <a:p>
                      <a:pPr marL="171450" lvl="0" indent="-171450">
                        <a:buClr>
                          <a:srgbClr val="F1730C"/>
                        </a:buClr>
                        <a:buFont typeface="Arial" panose="020B0604020202020204" pitchFamily="34" charset="0"/>
                        <a:buChar char="•"/>
                      </a:pPr>
                      <a:r>
                        <a:rPr lang="en-US" sz="1100" dirty="0">
                          <a:effectLst/>
                        </a:rPr>
                        <a:t>Container attached by at least two straps that individually exceed maximum capacity limits of load</a:t>
                      </a:r>
                    </a:p>
                    <a:p>
                      <a:pPr marL="171450" lvl="0" indent="-171450">
                        <a:buClr>
                          <a:srgbClr val="F1730C"/>
                        </a:buClr>
                        <a:buFont typeface="Arial" panose="020B0604020202020204" pitchFamily="34" charset="0"/>
                        <a:buChar char="•"/>
                      </a:pPr>
                      <a:r>
                        <a:rPr lang="en-US" sz="1100" dirty="0">
                          <a:effectLst/>
                        </a:rPr>
                        <a:t>Aviation, maritime, and shipping regulations followed</a:t>
                      </a:r>
                    </a:p>
                    <a:p>
                      <a:pPr marL="171450" lvl="0" indent="-171450">
                        <a:buClr>
                          <a:srgbClr val="F1730C"/>
                        </a:buClr>
                        <a:buFont typeface="Arial" panose="020B0604020202020204" pitchFamily="34" charset="0"/>
                        <a:buChar char="•"/>
                      </a:pPr>
                      <a:r>
                        <a:rPr lang="en-US" sz="1100" kern="1200" dirty="0">
                          <a:effectLst/>
                        </a:rPr>
                        <a:t>Flight log maintained</a:t>
                      </a:r>
                      <a:endParaRPr lang="en-US" sz="1100" dirty="0"/>
                    </a:p>
                  </a:txBody>
                  <a:tcPr>
                    <a:lnT w="28575"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solidFill>
                      <a:schemeClr val="accent1">
                        <a:lumMod val="20000"/>
                        <a:lumOff val="80000"/>
                      </a:schemeClr>
                    </a:solidFill>
                  </a:tcPr>
                </a:tc>
                <a:tc>
                  <a:txBody>
                    <a:bodyPr/>
                    <a:lstStyle/>
                    <a:p>
                      <a:pPr marL="171450" lvl="0" indent="-171450">
                        <a:buClr>
                          <a:srgbClr val="F1730C"/>
                        </a:buClr>
                        <a:buFont typeface="Arial" panose="020B0604020202020204" pitchFamily="34" charset="0"/>
                        <a:buChar char="•"/>
                      </a:pPr>
                      <a:r>
                        <a:rPr lang="en-US" sz="1100" dirty="0">
                          <a:effectLst/>
                        </a:rPr>
                        <a:t>National Response Center and other Federal and State authorities notified immediately  </a:t>
                      </a:r>
                    </a:p>
                    <a:p>
                      <a:pPr marL="171450" lvl="0" indent="-171450">
                        <a:buClr>
                          <a:srgbClr val="F1730C"/>
                        </a:buClr>
                        <a:buFont typeface="Arial" panose="020B0604020202020204" pitchFamily="34" charset="0"/>
                        <a:buChar char="•"/>
                      </a:pPr>
                      <a:r>
                        <a:rPr lang="en-US" sz="1100" kern="1200" dirty="0">
                          <a:effectLst/>
                        </a:rPr>
                        <a:t>All possible attempts made to determine a safe and feasible way to recover the bait container(s)</a:t>
                      </a:r>
                    </a:p>
                    <a:p>
                      <a:pPr marL="171450" lvl="0" indent="-171450">
                        <a:buClr>
                          <a:srgbClr val="F1730C"/>
                        </a:buClr>
                        <a:buFont typeface="Arial" panose="020B0604020202020204" pitchFamily="34" charset="0"/>
                        <a:buChar char="•"/>
                      </a:pPr>
                      <a:r>
                        <a:rPr lang="en-US" sz="1100" dirty="0">
                          <a:effectLst/>
                        </a:rPr>
                        <a:t>USFWS staff document the coordinates of spill and support response authorities to recover lost </a:t>
                      </a:r>
                      <a:r>
                        <a:rPr lang="en-US" sz="1100" kern="1200" dirty="0">
                          <a:effectLst/>
                        </a:rPr>
                        <a:t>container(s)</a:t>
                      </a:r>
                      <a:r>
                        <a:rPr lang="en-US" sz="1100" dirty="0">
                          <a:effectLst/>
                        </a:rPr>
                        <a:t>  </a:t>
                      </a:r>
                    </a:p>
                    <a:p>
                      <a:pPr marL="171450" lvl="0" indent="-171450">
                        <a:buClr>
                          <a:srgbClr val="F1730C"/>
                        </a:buClr>
                        <a:buFont typeface="Arial" panose="020B0604020202020204" pitchFamily="34" charset="0"/>
                        <a:buChar char="•"/>
                      </a:pPr>
                      <a:r>
                        <a:rPr lang="en-US" sz="1100" dirty="0">
                          <a:effectLst/>
                        </a:rPr>
                        <a:t>Spill kits carried onboard vessels transporting bait</a:t>
                      </a:r>
                      <a:endParaRPr lang="en-US" sz="1100" dirty="0"/>
                    </a:p>
                  </a:txBody>
                  <a:tcPr>
                    <a:lnT w="28575"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3158275415"/>
                  </a:ext>
                </a:extLst>
              </a:tr>
              <a:tr h="142828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1" kern="1200" dirty="0">
                          <a:solidFill>
                            <a:srgbClr val="007698"/>
                          </a:solidFill>
                          <a:effectLst/>
                        </a:rPr>
                        <a:t>Bait- Spreading Bucket Lost into Marine Environment</a:t>
                      </a:r>
                    </a:p>
                    <a:p>
                      <a:pPr algn="ctr"/>
                      <a:endParaRPr lang="en-US" sz="1100" b="1" dirty="0">
                        <a:solidFill>
                          <a:srgbClr val="007698"/>
                        </a:solidFill>
                      </a:endParaRPr>
                    </a:p>
                  </a:txBody>
                  <a:tcPr anchor="ct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tc>
                  <a:txBody>
                    <a:bodyPr/>
                    <a:lstStyle/>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kern="1200" dirty="0">
                          <a:effectLst/>
                        </a:rPr>
                        <a:t>Spreader bucket not loaded over capacity</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kern="1200" dirty="0">
                          <a:effectLst/>
                        </a:rPr>
                        <a:t>Helo not loaded over capacity</a:t>
                      </a:r>
                    </a:p>
                    <a:p>
                      <a:pPr marL="171450" lvl="0" indent="-171450">
                        <a:buClr>
                          <a:srgbClr val="F1730C"/>
                        </a:buClr>
                        <a:buFont typeface="Arial" panose="020B0604020202020204" pitchFamily="34" charset="0"/>
                        <a:buChar char="•"/>
                      </a:pPr>
                      <a:r>
                        <a:rPr lang="en-US" sz="1100" dirty="0">
                          <a:effectLst/>
                        </a:rPr>
                        <a:t>Aerial bait spread only when conditions are suitable </a:t>
                      </a:r>
                    </a:p>
                    <a:p>
                      <a:pPr marL="171450" lvl="0" indent="-171450">
                        <a:buClr>
                          <a:srgbClr val="F1730C"/>
                        </a:buClr>
                        <a:buFont typeface="Arial" panose="020B0604020202020204" pitchFamily="34" charset="0"/>
                        <a:buChar char="•"/>
                      </a:pPr>
                      <a:r>
                        <a:rPr lang="en-US" sz="1100" dirty="0">
                          <a:effectLst/>
                        </a:rPr>
                        <a:t>Experienced pilot</a:t>
                      </a:r>
                    </a:p>
                    <a:p>
                      <a:pPr marL="171450" lvl="0" indent="-171450">
                        <a:buClr>
                          <a:srgbClr val="F1730C"/>
                        </a:buClr>
                        <a:buFont typeface="Arial" panose="020B0604020202020204" pitchFamily="34" charset="0"/>
                        <a:buChar char="•"/>
                      </a:pPr>
                      <a:r>
                        <a:rPr lang="en-US" sz="1100" dirty="0">
                          <a:effectLst/>
                        </a:rPr>
                        <a:t>Helo remains within 200 m of land</a:t>
                      </a:r>
                    </a:p>
                    <a:p>
                      <a:pPr marL="171450" lvl="0" indent="-171450">
                        <a:buClr>
                          <a:srgbClr val="F1730C"/>
                        </a:buClr>
                        <a:buFont typeface="Arial" panose="020B0604020202020204" pitchFamily="34" charset="0"/>
                        <a:buChar char="•"/>
                      </a:pPr>
                      <a:r>
                        <a:rPr lang="en-US" sz="1100" dirty="0">
                          <a:effectLst/>
                        </a:rPr>
                        <a:t>Bucket attached by at least two straps that individually exceed maximum capacity limits of load</a:t>
                      </a:r>
                    </a:p>
                    <a:p>
                      <a:pPr marL="171450" lvl="0" indent="-171450">
                        <a:buClr>
                          <a:srgbClr val="F1730C"/>
                        </a:buClr>
                        <a:buFont typeface="Arial" panose="020B0604020202020204" pitchFamily="34" charset="0"/>
                        <a:buChar char="•"/>
                      </a:pPr>
                      <a:r>
                        <a:rPr lang="en-US" sz="1100" dirty="0">
                          <a:effectLst/>
                        </a:rPr>
                        <a:t>Aviation regulations followed</a:t>
                      </a:r>
                    </a:p>
                    <a:p>
                      <a:pPr marL="171450" lvl="0" indent="-171450">
                        <a:buClr>
                          <a:srgbClr val="F1730C"/>
                        </a:buClr>
                        <a:buFont typeface="Arial" panose="020B0604020202020204" pitchFamily="34" charset="0"/>
                        <a:buChar char="•"/>
                      </a:pPr>
                      <a:r>
                        <a:rPr lang="en-US" sz="1100" kern="1200" dirty="0">
                          <a:effectLst/>
                        </a:rPr>
                        <a:t>Flight log maintained</a:t>
                      </a:r>
                      <a:endParaRPr lang="en-US" sz="1100" kern="1200" dirty="0">
                        <a:solidFill>
                          <a:schemeClr val="dk1"/>
                        </a:solidFill>
                        <a:effectLst/>
                        <a:latin typeface="+mn-lt"/>
                        <a:ea typeface="+mn-ea"/>
                        <a:cs typeface="+mn-cs"/>
                      </a:endParaRPr>
                    </a:p>
                  </a:txBody>
                  <a:tcP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tc>
                  <a:txBody>
                    <a:bodyPr/>
                    <a:lstStyle/>
                    <a:p>
                      <a:pPr marL="171450" lvl="0" indent="-171450">
                        <a:buClr>
                          <a:srgbClr val="F1730C"/>
                        </a:buClr>
                        <a:buFont typeface="Arial" panose="020B0604020202020204" pitchFamily="34" charset="0"/>
                        <a:buChar char="•"/>
                      </a:pPr>
                      <a:r>
                        <a:rPr lang="en-US" sz="1100" dirty="0">
                          <a:effectLst/>
                        </a:rPr>
                        <a:t>National Response Center and other Federal and State authorities notified immediately  </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dirty="0">
                          <a:effectLst/>
                        </a:rPr>
                        <a:t>USFWS staff document the coordinates of spill and support response authorities to recover lost bucket and any uncontained bait  </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dirty="0">
                          <a:effectLst/>
                        </a:rPr>
                        <a:t>Spill kits carried onboard vessels transporting bait</a:t>
                      </a:r>
                      <a:endParaRPr lang="en-US" sz="1100" dirty="0"/>
                    </a:p>
                  </a:txBody>
                  <a:tcP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extLst>
                  <a:ext uri="{0D108BD9-81ED-4DB2-BD59-A6C34878D82A}">
                    <a16:rowId xmlns:a16="http://schemas.microsoft.com/office/drawing/2014/main" val="3169108158"/>
                  </a:ext>
                </a:extLst>
              </a:tr>
              <a:tr h="156372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1" kern="1200" dirty="0">
                          <a:solidFill>
                            <a:srgbClr val="007698"/>
                          </a:solidFill>
                          <a:effectLst/>
                        </a:rPr>
                        <a:t>Bait- Spreading Bucket Spilled into Terrestrial Environment</a:t>
                      </a:r>
                    </a:p>
                    <a:p>
                      <a:pPr algn="ctr"/>
                      <a:endParaRPr lang="en-US" sz="1100" b="1" dirty="0">
                        <a:solidFill>
                          <a:srgbClr val="007698"/>
                        </a:solidFill>
                      </a:endParaRPr>
                    </a:p>
                  </a:txBody>
                  <a:tcPr anchor="ctr">
                    <a:lnT w="12700" cap="flat" cmpd="sng" algn="ctr">
                      <a:solidFill>
                        <a:schemeClr val="bg1">
                          <a:lumMod val="65000"/>
                        </a:schemeClr>
                      </a:solidFill>
                      <a:prstDash val="sysDot"/>
                      <a:round/>
                      <a:headEnd type="none" w="med" len="med"/>
                      <a:tailEnd type="none" w="med" len="med"/>
                    </a:lnT>
                    <a:lnB w="28575" cap="flat" cmpd="sng" algn="ctr">
                      <a:solidFill>
                        <a:srgbClr val="F1730C"/>
                      </a:solidFill>
                      <a:prstDash val="solid"/>
                      <a:round/>
                      <a:headEnd type="none" w="med" len="med"/>
                      <a:tailEnd type="none" w="med" len="med"/>
                    </a:lnB>
                    <a:solidFill>
                      <a:schemeClr val="accent1">
                        <a:lumMod val="20000"/>
                        <a:lumOff val="80000"/>
                      </a:schemeClr>
                    </a:solidFill>
                  </a:tcPr>
                </a:tc>
                <a:tc>
                  <a:txBody>
                    <a:bodyPr/>
                    <a:lstStyle/>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kern="1200" dirty="0">
                          <a:effectLst/>
                        </a:rPr>
                        <a:t>Spreader bucket not loaded over capacity</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kern="1200" dirty="0">
                          <a:effectLst/>
                        </a:rPr>
                        <a:t>Helo not loaded over capacity</a:t>
                      </a:r>
                    </a:p>
                    <a:p>
                      <a:pPr marL="171450" lvl="0" indent="-171450">
                        <a:buClr>
                          <a:srgbClr val="F1730C"/>
                        </a:buClr>
                        <a:buFont typeface="Arial" panose="020B0604020202020204" pitchFamily="34" charset="0"/>
                        <a:buChar char="•"/>
                      </a:pPr>
                      <a:r>
                        <a:rPr lang="en-US" sz="1100" dirty="0">
                          <a:effectLst/>
                        </a:rPr>
                        <a:t>Containers placed on stable, flat surfaces</a:t>
                      </a:r>
                    </a:p>
                    <a:p>
                      <a:pPr marL="171450" lvl="0" indent="-171450">
                        <a:buClr>
                          <a:srgbClr val="F1730C"/>
                        </a:buClr>
                        <a:buFont typeface="Arial" panose="020B0604020202020204" pitchFamily="34" charset="0"/>
                        <a:buChar char="•"/>
                      </a:pPr>
                      <a:r>
                        <a:rPr lang="en-US" sz="1100" dirty="0">
                          <a:effectLst/>
                        </a:rPr>
                        <a:t>Sufficient number of personnel used</a:t>
                      </a:r>
                    </a:p>
                    <a:p>
                      <a:pPr marL="171450" lvl="0" indent="-171450">
                        <a:buClr>
                          <a:srgbClr val="F1730C"/>
                        </a:buClr>
                        <a:buFont typeface="Arial" panose="020B0604020202020204" pitchFamily="34" charset="0"/>
                        <a:buChar char="•"/>
                      </a:pPr>
                      <a:r>
                        <a:rPr lang="en-US" sz="1100" dirty="0">
                          <a:effectLst/>
                        </a:rPr>
                        <a:t>Aerial bait spread only when conditions are suitable </a:t>
                      </a:r>
                    </a:p>
                    <a:p>
                      <a:pPr marL="171450" lvl="0" indent="-171450">
                        <a:buClr>
                          <a:srgbClr val="F1730C"/>
                        </a:buClr>
                        <a:buFont typeface="Arial" panose="020B0604020202020204" pitchFamily="34" charset="0"/>
                        <a:buChar char="•"/>
                      </a:pPr>
                      <a:r>
                        <a:rPr lang="en-US" sz="1100" dirty="0">
                          <a:effectLst/>
                        </a:rPr>
                        <a:t>Experienced pilot</a:t>
                      </a:r>
                    </a:p>
                    <a:p>
                      <a:pPr marL="171450" lvl="0" indent="-171450">
                        <a:buClr>
                          <a:srgbClr val="F1730C"/>
                        </a:buClr>
                        <a:buFont typeface="Arial" panose="020B0604020202020204" pitchFamily="34" charset="0"/>
                        <a:buChar char="•"/>
                      </a:pPr>
                      <a:r>
                        <a:rPr lang="en-US" sz="1100" dirty="0">
                          <a:effectLst/>
                        </a:rPr>
                        <a:t>Bucket attached by at least two straps that individually exceed maximum capacity limits of load</a:t>
                      </a:r>
                    </a:p>
                    <a:p>
                      <a:pPr marL="171450" lvl="0" indent="-171450">
                        <a:buClr>
                          <a:srgbClr val="F1730C"/>
                        </a:buClr>
                        <a:buFont typeface="Arial" panose="020B0604020202020204" pitchFamily="34" charset="0"/>
                        <a:buChar char="•"/>
                      </a:pPr>
                      <a:r>
                        <a:rPr lang="en-US" sz="1100" dirty="0">
                          <a:effectLst/>
                        </a:rPr>
                        <a:t>Aviation regulations followed</a:t>
                      </a:r>
                    </a:p>
                    <a:p>
                      <a:pPr marL="171450" lvl="0" indent="-171450">
                        <a:buClr>
                          <a:srgbClr val="F1730C"/>
                        </a:buClr>
                        <a:buFont typeface="Arial" panose="020B0604020202020204" pitchFamily="34" charset="0"/>
                        <a:buChar char="•"/>
                      </a:pPr>
                      <a:r>
                        <a:rPr lang="en-US" sz="1100" kern="1200" dirty="0">
                          <a:effectLst/>
                        </a:rPr>
                        <a:t>Flight log maintained</a:t>
                      </a:r>
                      <a:endParaRPr lang="en-US" sz="1100" kern="1200" dirty="0">
                        <a:solidFill>
                          <a:schemeClr val="dk1"/>
                        </a:solidFill>
                        <a:effectLst/>
                        <a:latin typeface="+mn-lt"/>
                        <a:ea typeface="+mn-ea"/>
                        <a:cs typeface="+mn-cs"/>
                      </a:endParaRPr>
                    </a:p>
                  </a:txBody>
                  <a:tcPr>
                    <a:lnT w="12700" cap="flat" cmpd="sng" algn="ctr">
                      <a:solidFill>
                        <a:schemeClr val="bg1">
                          <a:lumMod val="65000"/>
                        </a:schemeClr>
                      </a:solidFill>
                      <a:prstDash val="sysDot"/>
                      <a:round/>
                      <a:headEnd type="none" w="med" len="med"/>
                      <a:tailEnd type="none" w="med" len="med"/>
                    </a:lnT>
                    <a:lnB w="28575" cap="flat" cmpd="sng" algn="ctr">
                      <a:solidFill>
                        <a:srgbClr val="F1730C"/>
                      </a:solidFill>
                      <a:prstDash val="solid"/>
                      <a:round/>
                      <a:headEnd type="none" w="med" len="med"/>
                      <a:tailEnd type="none" w="med" len="med"/>
                    </a:lnB>
                    <a:solidFill>
                      <a:schemeClr val="accent1">
                        <a:lumMod val="20000"/>
                        <a:lumOff val="80000"/>
                      </a:schemeClr>
                    </a:solidFill>
                  </a:tcPr>
                </a:tc>
                <a:tc>
                  <a:txBody>
                    <a:bodyPr/>
                    <a:lstStyle/>
                    <a:p>
                      <a:pPr marL="171450" lvl="0" indent="-171450">
                        <a:buClr>
                          <a:srgbClr val="F1730C"/>
                        </a:buClr>
                        <a:buFont typeface="Arial" panose="020B0604020202020204" pitchFamily="34" charset="0"/>
                        <a:buChar char="•"/>
                      </a:pPr>
                      <a:r>
                        <a:rPr lang="en-US" sz="1100" dirty="0">
                          <a:effectLst/>
                        </a:rPr>
                        <a:t>USFWS staff document spill location and initiate bait recovery  </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dirty="0">
                          <a:effectLst/>
                        </a:rPr>
                        <a:t>Spill kit available on Southeast Farallon Island </a:t>
                      </a:r>
                      <a:endParaRPr lang="en-US" sz="1100" dirty="0"/>
                    </a:p>
                    <a:p>
                      <a:pPr marL="171450" lvl="0" indent="-171450">
                        <a:buClr>
                          <a:srgbClr val="F1730C"/>
                        </a:buClr>
                        <a:buFont typeface="Arial" panose="020B0604020202020204" pitchFamily="34" charset="0"/>
                        <a:buChar char="•"/>
                      </a:pPr>
                      <a:endParaRPr lang="en-US" sz="1100" dirty="0">
                        <a:effectLst/>
                      </a:endParaRPr>
                    </a:p>
                    <a:p>
                      <a:pPr marL="171450" indent="-171450">
                        <a:buClr>
                          <a:srgbClr val="F1730C"/>
                        </a:buClr>
                        <a:buFont typeface="Arial" panose="020B0604020202020204" pitchFamily="34" charset="0"/>
                        <a:buChar char="•"/>
                      </a:pPr>
                      <a:endParaRPr lang="en-US" sz="1100" dirty="0"/>
                    </a:p>
                  </a:txBody>
                  <a:tcPr>
                    <a:lnT w="12700" cap="flat" cmpd="sng" algn="ctr">
                      <a:solidFill>
                        <a:schemeClr val="bg1">
                          <a:lumMod val="65000"/>
                        </a:schemeClr>
                      </a:solidFill>
                      <a:prstDash val="sysDot"/>
                      <a:round/>
                      <a:headEnd type="none" w="med" len="med"/>
                      <a:tailEnd type="none" w="med" len="med"/>
                    </a:lnT>
                    <a:lnB w="28575" cap="flat" cmpd="sng" algn="ctr">
                      <a:solidFill>
                        <a:srgbClr val="F1730C"/>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3047166639"/>
                  </a:ext>
                </a:extLst>
              </a:tr>
            </a:tbl>
          </a:graphicData>
        </a:graphic>
      </p:graphicFrame>
      <p:pic>
        <p:nvPicPr>
          <p:cNvPr id="10" name="Picture 9">
            <a:extLst>
              <a:ext uri="{FF2B5EF4-FFF2-40B4-BE49-F238E27FC236}">
                <a16:creationId xmlns:a16="http://schemas.microsoft.com/office/drawing/2014/main" id="{36C0D8FA-875C-46A5-A6ED-AECD2047FE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3614" y="3308447"/>
            <a:ext cx="2177666" cy="2852910"/>
          </a:xfrm>
          <a:prstGeom prst="rect">
            <a:avLst/>
          </a:prstGeom>
          <a:ln w="25400">
            <a:solidFill>
              <a:schemeClr val="bg1"/>
            </a:solidFill>
          </a:ln>
        </p:spPr>
      </p:pic>
      <p:pic>
        <p:nvPicPr>
          <p:cNvPr id="11" name="Picture 10">
            <a:extLst>
              <a:ext uri="{FF2B5EF4-FFF2-40B4-BE49-F238E27FC236}">
                <a16:creationId xmlns:a16="http://schemas.microsoft.com/office/drawing/2014/main" id="{02646165-67BD-424F-ADB1-CEEBE6DF2BA0}"/>
              </a:ext>
            </a:extLst>
          </p:cNvPr>
          <p:cNvPicPr>
            <a:picLocks noChangeAspect="1"/>
          </p:cNvPicPr>
          <p:nvPr/>
        </p:nvPicPr>
        <p:blipFill>
          <a:blip r:embed="rId4"/>
          <a:stretch>
            <a:fillRect/>
          </a:stretch>
        </p:blipFill>
        <p:spPr>
          <a:xfrm>
            <a:off x="443614" y="1647473"/>
            <a:ext cx="2177666" cy="1636329"/>
          </a:xfrm>
          <a:prstGeom prst="rect">
            <a:avLst/>
          </a:prstGeom>
          <a:ln w="25400">
            <a:solidFill>
              <a:schemeClr val="bg1"/>
            </a:solidFill>
          </a:ln>
        </p:spPr>
      </p:pic>
      <p:sp>
        <p:nvSpPr>
          <p:cNvPr id="4" name="Slide Number Placeholder 3">
            <a:extLst>
              <a:ext uri="{FF2B5EF4-FFF2-40B4-BE49-F238E27FC236}">
                <a16:creationId xmlns:a16="http://schemas.microsoft.com/office/drawing/2014/main" id="{04A53AFA-F98E-491C-A7E3-3C63545FE85E}"/>
              </a:ext>
            </a:extLst>
          </p:cNvPr>
          <p:cNvSpPr>
            <a:spLocks noGrp="1"/>
          </p:cNvSpPr>
          <p:nvPr>
            <p:ph type="sldNum" sz="quarter" idx="4294967295"/>
          </p:nvPr>
        </p:nvSpPr>
        <p:spPr>
          <a:xfrm>
            <a:off x="9448800" y="6356350"/>
            <a:ext cx="2743200" cy="365125"/>
          </a:xfrm>
        </p:spPr>
        <p:txBody>
          <a:bodyPr/>
          <a:lstStyle/>
          <a:p>
            <a:fld id="{FFF42332-FF45-4C7B-82E2-E06EB7787F7D}" type="slidenum">
              <a:rPr lang="en-US" smtClean="0"/>
              <a:t>44</a:t>
            </a:fld>
            <a:endParaRPr lang="en-US" dirty="0"/>
          </a:p>
        </p:txBody>
      </p:sp>
      <p:sp>
        <p:nvSpPr>
          <p:cNvPr id="13" name="Text Placeholder 5">
            <a:extLst>
              <a:ext uri="{FF2B5EF4-FFF2-40B4-BE49-F238E27FC236}">
                <a16:creationId xmlns:a16="http://schemas.microsoft.com/office/drawing/2014/main" id="{5217318D-ABC8-495E-BD15-857814D0F1BC}"/>
              </a:ext>
            </a:extLst>
          </p:cNvPr>
          <p:cNvSpPr>
            <a:spLocks noGrp="1"/>
          </p:cNvSpPr>
          <p:nvPr>
            <p:ph type="body" sz="quarter" idx="13"/>
          </p:nvPr>
        </p:nvSpPr>
        <p:spPr>
          <a:xfrm>
            <a:off x="303945" y="558484"/>
            <a:ext cx="2630844" cy="608465"/>
          </a:xfrm>
        </p:spPr>
        <p:txBody>
          <a:bodyPr>
            <a:normAutofit/>
          </a:bodyPr>
          <a:lstStyle/>
          <a:p>
            <a:r>
              <a:rPr lang="en-US" dirty="0"/>
              <a:t>Bait Spill</a:t>
            </a:r>
          </a:p>
        </p:txBody>
      </p:sp>
      <p:sp>
        <p:nvSpPr>
          <p:cNvPr id="15" name="Rectangle 14">
            <a:extLst>
              <a:ext uri="{FF2B5EF4-FFF2-40B4-BE49-F238E27FC236}">
                <a16:creationId xmlns:a16="http://schemas.microsoft.com/office/drawing/2014/main" id="{26BB533A-436F-465A-8993-C598F66E5DB1}"/>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395329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0A3D36D-685F-4555-95B0-9221DBE80F12}"/>
              </a:ext>
            </a:extLst>
          </p:cNvPr>
          <p:cNvGrpSpPr/>
          <p:nvPr/>
        </p:nvGrpSpPr>
        <p:grpSpPr>
          <a:xfrm>
            <a:off x="1541107" y="1395053"/>
            <a:ext cx="9109787" cy="4985844"/>
            <a:chOff x="3098838" y="1612778"/>
            <a:chExt cx="9109787" cy="4985844"/>
          </a:xfrm>
        </p:grpSpPr>
        <p:pic>
          <p:nvPicPr>
            <p:cNvPr id="5" name="Picture 16" descr="phoca 2"/>
            <p:cNvPicPr>
              <a:picLocks noChangeAspect="1" noChangeArrowheads="1"/>
            </p:cNvPicPr>
            <p:nvPr/>
          </p:nvPicPr>
          <p:blipFill>
            <a:blip r:embed="rId3" cstate="screen"/>
            <a:srcRect/>
            <a:stretch>
              <a:fillRect/>
            </a:stretch>
          </p:blipFill>
          <p:spPr bwMode="auto">
            <a:xfrm>
              <a:off x="6309519" y="2496400"/>
              <a:ext cx="2654214" cy="3225525"/>
            </a:xfrm>
            <a:prstGeom prst="rect">
              <a:avLst/>
            </a:prstGeom>
            <a:ln w="25400">
              <a:solidFill>
                <a:schemeClr val="bg1"/>
              </a:solidFill>
            </a:ln>
            <a:effectLst/>
          </p:spPr>
        </p:pic>
        <p:pic>
          <p:nvPicPr>
            <p:cNvPr id="4" name="Picture 13" descr="300 ANL 954"/>
            <p:cNvPicPr>
              <a:picLocks noChangeAspect="1" noChangeArrowheads="1"/>
            </p:cNvPicPr>
            <p:nvPr/>
          </p:nvPicPr>
          <p:blipFill rotWithShape="1">
            <a:blip r:embed="rId4" cstate="screen"/>
            <a:srcRect r="1890"/>
            <a:stretch/>
          </p:blipFill>
          <p:spPr bwMode="auto">
            <a:xfrm>
              <a:off x="3098838" y="4109162"/>
              <a:ext cx="3191311" cy="2150350"/>
            </a:xfrm>
            <a:prstGeom prst="rect">
              <a:avLst/>
            </a:prstGeom>
            <a:ln w="25400">
              <a:solidFill>
                <a:schemeClr val="bg1"/>
              </a:solidFill>
            </a:ln>
            <a:effectLst/>
          </p:spPr>
        </p:pic>
        <p:pic>
          <p:nvPicPr>
            <p:cNvPr id="7172" name="Picture 4" descr="California Sea Lion SE Farallon Island 07-04-08 1795"/>
            <p:cNvPicPr>
              <a:picLocks noChangeAspect="1" noChangeArrowheads="1"/>
            </p:cNvPicPr>
            <p:nvPr/>
          </p:nvPicPr>
          <p:blipFill>
            <a:blip r:embed="rId5" cstate="screen"/>
            <a:srcRect/>
            <a:stretch>
              <a:fillRect/>
            </a:stretch>
          </p:blipFill>
          <p:spPr bwMode="auto">
            <a:xfrm>
              <a:off x="3098838" y="1958812"/>
              <a:ext cx="3191312" cy="2150903"/>
            </a:xfrm>
            <a:prstGeom prst="rect">
              <a:avLst/>
            </a:prstGeom>
            <a:ln w="25400">
              <a:solidFill>
                <a:schemeClr val="bg1"/>
              </a:solidFill>
            </a:ln>
            <a:effectLst/>
          </p:spPr>
        </p:pic>
        <p:pic>
          <p:nvPicPr>
            <p:cNvPr id="7173" name="Picture 6" descr="Steller's Sea Lion SE Farallon Island 06-27-08 020"/>
            <p:cNvPicPr>
              <a:picLocks noChangeAspect="1" noChangeArrowheads="1"/>
            </p:cNvPicPr>
            <p:nvPr/>
          </p:nvPicPr>
          <p:blipFill>
            <a:blip r:embed="rId6" cstate="screen"/>
            <a:srcRect/>
            <a:stretch>
              <a:fillRect/>
            </a:stretch>
          </p:blipFill>
          <p:spPr bwMode="auto">
            <a:xfrm>
              <a:off x="8983100" y="1958812"/>
              <a:ext cx="3225525" cy="2150350"/>
            </a:xfrm>
            <a:prstGeom prst="rect">
              <a:avLst/>
            </a:prstGeom>
            <a:ln w="25400">
              <a:solidFill>
                <a:schemeClr val="bg1"/>
              </a:solidFill>
            </a:ln>
            <a:effectLst/>
          </p:spPr>
        </p:pic>
        <p:pic>
          <p:nvPicPr>
            <p:cNvPr id="7174" name="Picture 4" descr="Callorhinos Group1"/>
            <p:cNvPicPr>
              <a:picLocks noChangeAspect="1" noChangeArrowheads="1"/>
            </p:cNvPicPr>
            <p:nvPr/>
          </p:nvPicPr>
          <p:blipFill>
            <a:blip r:embed="rId7" cstate="screen"/>
            <a:srcRect/>
            <a:stretch>
              <a:fillRect/>
            </a:stretch>
          </p:blipFill>
          <p:spPr bwMode="auto">
            <a:xfrm>
              <a:off x="8983100" y="4109162"/>
              <a:ext cx="3225525" cy="2150350"/>
            </a:xfrm>
            <a:prstGeom prst="rect">
              <a:avLst/>
            </a:prstGeom>
            <a:ln w="25400">
              <a:solidFill>
                <a:schemeClr val="bg1"/>
              </a:solidFill>
            </a:ln>
            <a:effectLst/>
          </p:spPr>
        </p:pic>
        <p:sp>
          <p:nvSpPr>
            <p:cNvPr id="7176" name="TextBox 9"/>
            <p:cNvSpPr txBox="1">
              <a:spLocks noChangeArrowheads="1"/>
            </p:cNvSpPr>
            <p:nvPr/>
          </p:nvSpPr>
          <p:spPr bwMode="auto">
            <a:xfrm>
              <a:off x="3117205" y="1624446"/>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California Sea Lion</a:t>
              </a:r>
            </a:p>
          </p:txBody>
        </p:sp>
        <p:sp>
          <p:nvSpPr>
            <p:cNvPr id="7177" name="TextBox 10"/>
            <p:cNvSpPr txBox="1">
              <a:spLocks noChangeArrowheads="1"/>
            </p:cNvSpPr>
            <p:nvPr/>
          </p:nvSpPr>
          <p:spPr bwMode="auto">
            <a:xfrm>
              <a:off x="8983099" y="1612778"/>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Steller Sea </a:t>
              </a:r>
              <a:r>
                <a:rPr lang="en-US" sz="1600" dirty="0" smtClean="0">
                  <a:solidFill>
                    <a:schemeClr val="tx1">
                      <a:lumMod val="65000"/>
                      <a:lumOff val="35000"/>
                    </a:schemeClr>
                  </a:solidFill>
                </a:rPr>
                <a:t>Lion</a:t>
              </a:r>
              <a:endParaRPr lang="en-US" sz="1600" dirty="0">
                <a:solidFill>
                  <a:schemeClr val="tx1">
                    <a:lumMod val="65000"/>
                    <a:lumOff val="35000"/>
                  </a:schemeClr>
                </a:solidFill>
              </a:endParaRPr>
            </a:p>
          </p:txBody>
        </p:sp>
        <p:sp>
          <p:nvSpPr>
            <p:cNvPr id="7178" name="TextBox 11"/>
            <p:cNvSpPr txBox="1">
              <a:spLocks noChangeArrowheads="1"/>
            </p:cNvSpPr>
            <p:nvPr/>
          </p:nvSpPr>
          <p:spPr bwMode="auto">
            <a:xfrm>
              <a:off x="3100251" y="6259512"/>
              <a:ext cx="3189899"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Northern Elephant Seal</a:t>
              </a:r>
            </a:p>
          </p:txBody>
        </p:sp>
        <p:sp>
          <p:nvSpPr>
            <p:cNvPr id="7179" name="TextBox 12"/>
            <p:cNvSpPr txBox="1">
              <a:spLocks noChangeArrowheads="1"/>
            </p:cNvSpPr>
            <p:nvPr/>
          </p:nvSpPr>
          <p:spPr bwMode="auto">
            <a:xfrm>
              <a:off x="6309516" y="2157846"/>
              <a:ext cx="2673583"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Harbor Seal</a:t>
              </a:r>
            </a:p>
          </p:txBody>
        </p:sp>
        <p:sp>
          <p:nvSpPr>
            <p:cNvPr id="7180" name="TextBox 13"/>
            <p:cNvSpPr txBox="1">
              <a:spLocks noChangeArrowheads="1"/>
            </p:cNvSpPr>
            <p:nvPr/>
          </p:nvSpPr>
          <p:spPr bwMode="auto">
            <a:xfrm>
              <a:off x="8983099" y="6260068"/>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Northern Fur Seal</a:t>
              </a:r>
            </a:p>
          </p:txBody>
        </p:sp>
      </p:grpSp>
      <p:sp>
        <p:nvSpPr>
          <p:cNvPr id="18" name="TextBox 3">
            <a:extLst>
              <a:ext uri="{FF2B5EF4-FFF2-40B4-BE49-F238E27FC236}">
                <a16:creationId xmlns:a16="http://schemas.microsoft.com/office/drawing/2014/main" id="{72215019-C015-475F-8A21-271BFB6BFB61}"/>
              </a:ext>
            </a:extLst>
          </p:cNvPr>
          <p:cNvSpPr txBox="1">
            <a:spLocks noChangeArrowheads="1"/>
          </p:cNvSpPr>
          <p:nvPr/>
        </p:nvSpPr>
        <p:spPr bwMode="auto">
          <a:xfrm>
            <a:off x="1713929" y="384044"/>
            <a:ext cx="8764143" cy="954107"/>
          </a:xfrm>
          <a:prstGeom prst="rect">
            <a:avLst/>
          </a:prstGeom>
          <a:noFill/>
          <a:ln w="9525">
            <a:noFill/>
            <a:miter lim="800000"/>
            <a:headEnd/>
            <a:tailEnd/>
          </a:ln>
        </p:spPr>
        <p:txBody>
          <a:bodyPr wrap="square">
            <a:spAutoFit/>
          </a:bodyPr>
          <a:lstStyle/>
          <a:p>
            <a:pPr algn="ctr"/>
            <a:r>
              <a:rPr lang="en-US" sz="2800" dirty="0">
                <a:solidFill>
                  <a:schemeClr val="tx2"/>
                </a:solidFill>
                <a:latin typeface="+mj-lt"/>
              </a:rPr>
              <a:t>Five Species of Pinnipeds</a:t>
            </a:r>
          </a:p>
          <a:p>
            <a:pPr algn="ctr"/>
            <a:r>
              <a:rPr lang="en-US" sz="2800" dirty="0">
                <a:solidFill>
                  <a:schemeClr val="accent2"/>
                </a:solidFill>
                <a:latin typeface="+mj-lt"/>
              </a:rPr>
              <a:t>~3,000 – 6,000 Animals</a:t>
            </a:r>
          </a:p>
        </p:txBody>
      </p:sp>
    </p:spTree>
    <p:extLst>
      <p:ext uri="{BB962C8B-B14F-4D97-AF65-F5344CB8AC3E}">
        <p14:creationId xmlns:p14="http://schemas.microsoft.com/office/powerpoint/2010/main" val="16472288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0A3D36D-685F-4555-95B0-9221DBE80F12}"/>
              </a:ext>
            </a:extLst>
          </p:cNvPr>
          <p:cNvGrpSpPr/>
          <p:nvPr/>
        </p:nvGrpSpPr>
        <p:grpSpPr>
          <a:xfrm>
            <a:off x="1149049" y="1208581"/>
            <a:ext cx="10561353" cy="1741617"/>
            <a:chOff x="2706780" y="1426306"/>
            <a:chExt cx="10561353" cy="1741617"/>
          </a:xfrm>
        </p:grpSpPr>
        <p:sp>
          <p:nvSpPr>
            <p:cNvPr id="7176" name="TextBox 9"/>
            <p:cNvSpPr txBox="1">
              <a:spLocks noChangeArrowheads="1"/>
            </p:cNvSpPr>
            <p:nvPr/>
          </p:nvSpPr>
          <p:spPr bwMode="auto">
            <a:xfrm>
              <a:off x="10095188" y="1426306"/>
              <a:ext cx="3172945" cy="338554"/>
            </a:xfrm>
            <a:prstGeom prst="rect">
              <a:avLst/>
            </a:prstGeom>
            <a:noFill/>
            <a:ln w="9525">
              <a:noFill/>
              <a:miter lim="800000"/>
              <a:headEnd/>
              <a:tailEnd/>
            </a:ln>
          </p:spPr>
          <p:txBody>
            <a:bodyPr wrap="square">
              <a:spAutoFit/>
            </a:bodyPr>
            <a:lstStyle/>
            <a:p>
              <a:pPr algn="ctr"/>
              <a:r>
                <a:rPr lang="en-US" sz="1600" dirty="0" err="1" smtClean="0">
                  <a:solidFill>
                    <a:schemeClr val="tx1">
                      <a:lumMod val="65000"/>
                      <a:lumOff val="35000"/>
                    </a:schemeClr>
                  </a:solidFill>
                </a:rPr>
                <a:t>Farallon</a:t>
              </a:r>
              <a:r>
                <a:rPr lang="en-US" sz="1600" dirty="0" smtClean="0">
                  <a:solidFill>
                    <a:schemeClr val="tx1">
                      <a:lumMod val="65000"/>
                      <a:lumOff val="35000"/>
                    </a:schemeClr>
                  </a:solidFill>
                </a:rPr>
                <a:t> Camel Cricket</a:t>
              </a:r>
              <a:endParaRPr lang="en-US" sz="1600" dirty="0">
                <a:solidFill>
                  <a:schemeClr val="tx1">
                    <a:lumMod val="65000"/>
                    <a:lumOff val="35000"/>
                  </a:schemeClr>
                </a:solidFill>
              </a:endParaRPr>
            </a:p>
          </p:txBody>
        </p:sp>
        <p:sp>
          <p:nvSpPr>
            <p:cNvPr id="7177" name="TextBox 10"/>
            <p:cNvSpPr txBox="1">
              <a:spLocks noChangeArrowheads="1"/>
            </p:cNvSpPr>
            <p:nvPr/>
          </p:nvSpPr>
          <p:spPr bwMode="auto">
            <a:xfrm>
              <a:off x="6451807" y="2829369"/>
              <a:ext cx="3172945" cy="338554"/>
            </a:xfrm>
            <a:prstGeom prst="rect">
              <a:avLst/>
            </a:prstGeom>
            <a:noFill/>
            <a:ln w="9525">
              <a:noFill/>
              <a:miter lim="800000"/>
              <a:headEnd/>
              <a:tailEnd/>
            </a:ln>
          </p:spPr>
          <p:txBody>
            <a:bodyPr wrap="square">
              <a:spAutoFit/>
            </a:bodyPr>
            <a:lstStyle/>
            <a:p>
              <a:pPr algn="ctr"/>
              <a:r>
                <a:rPr lang="en-US" sz="1600" dirty="0" smtClean="0">
                  <a:solidFill>
                    <a:schemeClr val="tx1">
                      <a:lumMod val="65000"/>
                      <a:lumOff val="35000"/>
                    </a:schemeClr>
                  </a:solidFill>
                </a:rPr>
                <a:t>Maritime Goldfield</a:t>
              </a:r>
              <a:endParaRPr lang="en-US" sz="1600" dirty="0">
                <a:solidFill>
                  <a:schemeClr val="tx1">
                    <a:lumMod val="65000"/>
                    <a:lumOff val="35000"/>
                  </a:schemeClr>
                </a:solidFill>
              </a:endParaRPr>
            </a:p>
          </p:txBody>
        </p:sp>
        <p:sp>
          <p:nvSpPr>
            <p:cNvPr id="7179" name="TextBox 12"/>
            <p:cNvSpPr txBox="1">
              <a:spLocks noChangeArrowheads="1"/>
            </p:cNvSpPr>
            <p:nvPr/>
          </p:nvSpPr>
          <p:spPr bwMode="auto">
            <a:xfrm>
              <a:off x="2706780" y="1542689"/>
              <a:ext cx="2673583" cy="584775"/>
            </a:xfrm>
            <a:prstGeom prst="rect">
              <a:avLst/>
            </a:prstGeom>
            <a:noFill/>
            <a:ln w="9525">
              <a:noFill/>
              <a:miter lim="800000"/>
              <a:headEnd/>
              <a:tailEnd/>
            </a:ln>
          </p:spPr>
          <p:txBody>
            <a:bodyPr wrap="square">
              <a:spAutoFit/>
            </a:bodyPr>
            <a:lstStyle/>
            <a:p>
              <a:pPr algn="ctr"/>
              <a:r>
                <a:rPr lang="en-US" sz="1600" dirty="0" err="1" smtClean="0">
                  <a:solidFill>
                    <a:schemeClr val="tx1">
                      <a:lumMod val="65000"/>
                      <a:lumOff val="35000"/>
                    </a:schemeClr>
                  </a:solidFill>
                </a:rPr>
                <a:t>Farallon</a:t>
              </a:r>
              <a:r>
                <a:rPr lang="en-US" sz="1600" dirty="0" smtClean="0">
                  <a:solidFill>
                    <a:schemeClr val="tx1">
                      <a:lumMod val="65000"/>
                      <a:lumOff val="35000"/>
                    </a:schemeClr>
                  </a:solidFill>
                </a:rPr>
                <a:t> arboreal salamander</a:t>
              </a:r>
              <a:endParaRPr lang="en-US" sz="1600" dirty="0">
                <a:solidFill>
                  <a:schemeClr val="tx1">
                    <a:lumMod val="65000"/>
                    <a:lumOff val="35000"/>
                  </a:schemeClr>
                </a:solidFill>
              </a:endParaRPr>
            </a:p>
          </p:txBody>
        </p:sp>
      </p:grpSp>
      <p:sp>
        <p:nvSpPr>
          <p:cNvPr id="18" name="TextBox 3">
            <a:extLst>
              <a:ext uri="{FF2B5EF4-FFF2-40B4-BE49-F238E27FC236}">
                <a16:creationId xmlns:a16="http://schemas.microsoft.com/office/drawing/2014/main" id="{72215019-C015-475F-8A21-271BFB6BFB61}"/>
              </a:ext>
            </a:extLst>
          </p:cNvPr>
          <p:cNvSpPr txBox="1">
            <a:spLocks noChangeArrowheads="1"/>
          </p:cNvSpPr>
          <p:nvPr/>
        </p:nvSpPr>
        <p:spPr bwMode="auto">
          <a:xfrm>
            <a:off x="1713929" y="384044"/>
            <a:ext cx="8764143" cy="523220"/>
          </a:xfrm>
          <a:prstGeom prst="rect">
            <a:avLst/>
          </a:prstGeom>
          <a:noFill/>
          <a:ln w="9525">
            <a:noFill/>
            <a:miter lim="800000"/>
            <a:headEnd/>
            <a:tailEnd/>
          </a:ln>
        </p:spPr>
        <p:txBody>
          <a:bodyPr wrap="square">
            <a:spAutoFit/>
          </a:bodyPr>
          <a:lstStyle/>
          <a:p>
            <a:pPr algn="ctr"/>
            <a:r>
              <a:rPr lang="en-US" sz="2800" dirty="0" smtClean="0">
                <a:solidFill>
                  <a:schemeClr val="tx2"/>
                </a:solidFill>
                <a:latin typeface="+mj-lt"/>
              </a:rPr>
              <a:t>Endemic Species</a:t>
            </a:r>
            <a:endParaRPr lang="en-US" sz="2800" dirty="0">
              <a:solidFill>
                <a:schemeClr val="tx2"/>
              </a:solidFill>
              <a:latin typeface="+mj-lt"/>
            </a:endParaRPr>
          </a:p>
        </p:txBody>
      </p:sp>
      <p:pic>
        <p:nvPicPr>
          <p:cNvPr id="14" name="Picture 7" descr="24_cb222_2jan07_5"/>
          <p:cNvPicPr>
            <a:picLocks noChangeAspect="1" noChangeArrowheads="1"/>
          </p:cNvPicPr>
          <p:nvPr/>
        </p:nvPicPr>
        <p:blipFill>
          <a:blip r:embed="rId3" cstate="screen"/>
          <a:srcRect/>
          <a:stretch>
            <a:fillRect/>
          </a:stretch>
        </p:blipFill>
        <p:spPr bwMode="auto">
          <a:xfrm>
            <a:off x="706290" y="2244732"/>
            <a:ext cx="3810000" cy="3038402"/>
          </a:xfrm>
          <a:prstGeom prst="ellipse">
            <a:avLst/>
          </a:prstGeom>
          <a:ln>
            <a:noFill/>
          </a:ln>
          <a:effectLst>
            <a:softEdge rad="112500"/>
          </a:effectLst>
        </p:spPr>
      </p:pic>
      <p:pic>
        <p:nvPicPr>
          <p:cNvPr id="15" name="Picture 2" descr="C:\Users\Nick\Pictures\Farallon Crickets w Scale\Juv. Male.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893285" y="1733607"/>
            <a:ext cx="4419296" cy="2946199"/>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descr="Lasthenia_DSC_0244_2.JPG"/>
          <p:cNvPicPr>
            <a:picLocks noChangeAspect="1"/>
          </p:cNvPicPr>
          <p:nvPr/>
        </p:nvPicPr>
        <p:blipFill>
          <a:blip r:embed="rId5" cstate="print"/>
          <a:stretch>
            <a:fillRect/>
          </a:stretch>
        </p:blipFill>
        <p:spPr>
          <a:xfrm>
            <a:off x="4452282" y="3308206"/>
            <a:ext cx="3842550" cy="2743200"/>
          </a:xfrm>
          <a:prstGeom prst="ellipse">
            <a:avLst/>
          </a:prstGeom>
        </p:spPr>
      </p:pic>
    </p:spTree>
    <p:extLst>
      <p:ext uri="{BB962C8B-B14F-4D97-AF65-F5344CB8AC3E}">
        <p14:creationId xmlns:p14="http://schemas.microsoft.com/office/powerpoint/2010/main" val="31067415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B8834B6-B1B9-457C-8327-6F363C9AF85C}"/>
              </a:ext>
            </a:extLst>
          </p:cNvPr>
          <p:cNvSpPr/>
          <p:nvPr/>
        </p:nvSpPr>
        <p:spPr>
          <a:xfrm>
            <a:off x="3115160" y="0"/>
            <a:ext cx="9134856" cy="6858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28A353CA-520E-4EC2-9A0C-D3FF8780028E}"/>
              </a:ext>
            </a:extLst>
          </p:cNvPr>
          <p:cNvPicPr>
            <a:picLocks noChangeAspect="1"/>
          </p:cNvPicPr>
          <p:nvPr/>
        </p:nvPicPr>
        <p:blipFill rotWithShape="1">
          <a:blip r:embed="rId3" cstate="print">
            <a:alphaModFix amt="85000"/>
            <a:extLst>
              <a:ext uri="{28A0092B-C50C-407E-A947-70E740481C1C}">
                <a14:useLocalDpi xmlns:a14="http://schemas.microsoft.com/office/drawing/2010/main" val="0"/>
              </a:ext>
            </a:extLst>
          </a:blip>
          <a:srcRect l="6611" t="-10185" r="4078" b="10185"/>
          <a:stretch/>
        </p:blipFill>
        <p:spPr>
          <a:xfrm>
            <a:off x="3138352" y="-754"/>
            <a:ext cx="9111664" cy="6858754"/>
          </a:xfrm>
          <a:prstGeom prst="rect">
            <a:avLst/>
          </a:prstGeom>
        </p:spPr>
      </p:pic>
      <p:sp>
        <p:nvSpPr>
          <p:cNvPr id="2" name="TextBox 1"/>
          <p:cNvSpPr txBox="1"/>
          <p:nvPr/>
        </p:nvSpPr>
        <p:spPr>
          <a:xfrm>
            <a:off x="3899376" y="680349"/>
            <a:ext cx="4393247" cy="3447098"/>
          </a:xfrm>
          <a:prstGeom prst="rect">
            <a:avLst/>
          </a:prstGeom>
          <a:noFill/>
        </p:spPr>
        <p:txBody>
          <a:bodyPr wrap="square" lIns="182880" tIns="274320" rIns="182880" bIns="182880" rtlCol="0">
            <a:spAutoFit/>
          </a:bodyPr>
          <a:lstStyle/>
          <a:p>
            <a:pPr marL="182880" indent="-182880">
              <a:spcBef>
                <a:spcPts val="1200"/>
              </a:spcBef>
              <a:buClr>
                <a:srgbClr val="F1730C"/>
              </a:buClr>
              <a:buFont typeface="Arial" panose="020B0604020202020204" pitchFamily="34" charset="0"/>
              <a:buChar char="•"/>
            </a:pPr>
            <a:r>
              <a:rPr lang="en-US" dirty="0"/>
              <a:t>Breeding seabird populations, demographics, ecology</a:t>
            </a:r>
          </a:p>
          <a:p>
            <a:pPr marL="182880" indent="-182880">
              <a:spcBef>
                <a:spcPts val="1200"/>
              </a:spcBef>
              <a:buClr>
                <a:srgbClr val="F1730C"/>
              </a:buClr>
              <a:buFont typeface="Arial" panose="020B0604020202020204" pitchFamily="34" charset="0"/>
              <a:buChar char="•"/>
            </a:pPr>
            <a:r>
              <a:rPr lang="en-US" dirty="0"/>
              <a:t>Pinniped populations and demographics</a:t>
            </a:r>
          </a:p>
          <a:p>
            <a:pPr marL="182880" indent="-182880">
              <a:spcBef>
                <a:spcPts val="1200"/>
              </a:spcBef>
              <a:buClr>
                <a:srgbClr val="F1730C"/>
              </a:buClr>
              <a:buFont typeface="Arial" panose="020B0604020202020204" pitchFamily="34" charset="0"/>
              <a:buChar char="•"/>
            </a:pPr>
            <a:r>
              <a:rPr lang="en-US" dirty="0"/>
              <a:t>Migrant birds</a:t>
            </a:r>
          </a:p>
          <a:p>
            <a:pPr marL="182880" indent="-182880">
              <a:spcBef>
                <a:spcPts val="1200"/>
              </a:spcBef>
              <a:buClr>
                <a:srgbClr val="F1730C"/>
              </a:buClr>
              <a:buFont typeface="Arial" panose="020B0604020202020204" pitchFamily="34" charset="0"/>
              <a:buChar char="•"/>
            </a:pPr>
            <a:r>
              <a:rPr lang="en-US" dirty="0"/>
              <a:t>Seabird predation</a:t>
            </a:r>
          </a:p>
          <a:p>
            <a:pPr marL="182880" indent="-182880">
              <a:spcBef>
                <a:spcPts val="1200"/>
              </a:spcBef>
              <a:buClr>
                <a:srgbClr val="F1730C"/>
              </a:buClr>
              <a:buFont typeface="Arial" panose="020B0604020202020204" pitchFamily="34" charset="0"/>
              <a:buChar char="•"/>
            </a:pPr>
            <a:r>
              <a:rPr lang="en-US" dirty="0"/>
              <a:t>Migrant burrowing owls </a:t>
            </a:r>
          </a:p>
          <a:p>
            <a:pPr marL="182880" indent="-182880">
              <a:spcBef>
                <a:spcPts val="1200"/>
              </a:spcBef>
              <a:buClr>
                <a:srgbClr val="F1730C"/>
              </a:buClr>
              <a:buFont typeface="Arial" panose="020B0604020202020204" pitchFamily="34" charset="0"/>
              <a:buChar char="•"/>
            </a:pPr>
            <a:r>
              <a:rPr lang="en-US" dirty="0"/>
              <a:t>Arboreal salamanders</a:t>
            </a:r>
            <a:endParaRPr lang="en-US" sz="600" dirty="0"/>
          </a:p>
        </p:txBody>
      </p:sp>
      <p:sp>
        <p:nvSpPr>
          <p:cNvPr id="6" name="Content Placeholder 5">
            <a:extLst>
              <a:ext uri="{FF2B5EF4-FFF2-40B4-BE49-F238E27FC236}">
                <a16:creationId xmlns:a16="http://schemas.microsoft.com/office/drawing/2014/main" id="{B8911AD2-5590-4D68-B4EE-1C351B643805}"/>
              </a:ext>
            </a:extLst>
          </p:cNvPr>
          <p:cNvSpPr>
            <a:spLocks noGrp="1"/>
          </p:cNvSpPr>
          <p:nvPr>
            <p:ph idx="1"/>
          </p:nvPr>
        </p:nvSpPr>
        <p:spPr>
          <a:xfrm>
            <a:off x="303945" y="4127447"/>
            <a:ext cx="2613426" cy="2015242"/>
          </a:xfrm>
        </p:spPr>
        <p:txBody>
          <a:bodyPr>
            <a:normAutofit/>
          </a:bodyPr>
          <a:lstStyle/>
          <a:p>
            <a:r>
              <a:rPr lang="en-US" sz="2000" dirty="0"/>
              <a:t>Today, our long-term data sets form </a:t>
            </a:r>
            <a:r>
              <a:rPr lang="en-US" sz="2000" b="1" u="sng" dirty="0"/>
              <a:t>baseline knowledge</a:t>
            </a:r>
            <a:r>
              <a:rPr lang="en-US" sz="2000" dirty="0"/>
              <a:t>.</a:t>
            </a:r>
          </a:p>
        </p:txBody>
      </p:sp>
      <p:sp>
        <p:nvSpPr>
          <p:cNvPr id="7" name="Text Placeholder 6">
            <a:extLst>
              <a:ext uri="{FF2B5EF4-FFF2-40B4-BE49-F238E27FC236}">
                <a16:creationId xmlns:a16="http://schemas.microsoft.com/office/drawing/2014/main" id="{699835B1-F3A0-4A2F-AD39-E73613186322}"/>
              </a:ext>
            </a:extLst>
          </p:cNvPr>
          <p:cNvSpPr>
            <a:spLocks noGrp="1"/>
          </p:cNvSpPr>
          <p:nvPr>
            <p:ph type="body" sz="quarter" idx="13"/>
          </p:nvPr>
        </p:nvSpPr>
        <p:spPr>
          <a:xfrm>
            <a:off x="303945" y="558485"/>
            <a:ext cx="2457005" cy="3568962"/>
          </a:xfrm>
        </p:spPr>
        <p:txBody>
          <a:bodyPr>
            <a:noAutofit/>
          </a:bodyPr>
          <a:lstStyle/>
          <a:p>
            <a:pPr>
              <a:lnSpc>
                <a:spcPct val="110000"/>
              </a:lnSpc>
            </a:pPr>
            <a:r>
              <a:rPr lang="en-US" dirty="0"/>
              <a:t>Research and Monitoring on the </a:t>
            </a:r>
            <a:r>
              <a:rPr lang="en-US" dirty="0" smtClean="0"/>
              <a:t>Islands </a:t>
            </a:r>
            <a:r>
              <a:rPr lang="en-US" dirty="0"/>
              <a:t>for 50+ Years</a:t>
            </a:r>
          </a:p>
        </p:txBody>
      </p:sp>
      <p:sp>
        <p:nvSpPr>
          <p:cNvPr id="3" name="TextBox 2">
            <a:extLst>
              <a:ext uri="{FF2B5EF4-FFF2-40B4-BE49-F238E27FC236}">
                <a16:creationId xmlns:a16="http://schemas.microsoft.com/office/drawing/2014/main" id="{00AD1C91-33BA-4BB8-B072-EB64EF650796}"/>
              </a:ext>
            </a:extLst>
          </p:cNvPr>
          <p:cNvSpPr txBox="1"/>
          <p:nvPr/>
        </p:nvSpPr>
        <p:spPr>
          <a:xfrm>
            <a:off x="8292623" y="916068"/>
            <a:ext cx="3224792" cy="2092881"/>
          </a:xfrm>
          <a:prstGeom prst="rect">
            <a:avLst/>
          </a:prstGeom>
          <a:noFill/>
        </p:spPr>
        <p:txBody>
          <a:bodyPr wrap="square" rtlCol="0">
            <a:spAutoFit/>
          </a:bodyPr>
          <a:lstStyle/>
          <a:p>
            <a:pPr marL="182880" indent="-182880">
              <a:spcBef>
                <a:spcPts val="1200"/>
              </a:spcBef>
              <a:buClr>
                <a:srgbClr val="F1730C"/>
              </a:buClr>
              <a:buFont typeface="Arial" panose="020B0604020202020204" pitchFamily="34" charset="0"/>
              <a:buChar char="•"/>
            </a:pPr>
            <a:r>
              <a:rPr lang="en-US" dirty="0"/>
              <a:t>Farallon camel crickets</a:t>
            </a:r>
          </a:p>
          <a:p>
            <a:pPr marL="182880" indent="-182880">
              <a:spcBef>
                <a:spcPts val="1200"/>
              </a:spcBef>
              <a:buClr>
                <a:srgbClr val="F1730C"/>
              </a:buClr>
              <a:buFont typeface="Arial" panose="020B0604020202020204" pitchFamily="34" charset="0"/>
              <a:buChar char="•"/>
            </a:pPr>
            <a:r>
              <a:rPr lang="en-US" dirty="0"/>
              <a:t>Vegetation</a:t>
            </a:r>
          </a:p>
          <a:p>
            <a:pPr marL="182880" indent="-182880">
              <a:spcBef>
                <a:spcPts val="1200"/>
              </a:spcBef>
              <a:buClr>
                <a:srgbClr val="F1730C"/>
              </a:buClr>
              <a:buFont typeface="Arial" panose="020B0604020202020204" pitchFamily="34" charset="0"/>
              <a:buChar char="•"/>
            </a:pPr>
            <a:r>
              <a:rPr lang="en-US" dirty="0"/>
              <a:t>Cetaceans </a:t>
            </a:r>
          </a:p>
          <a:p>
            <a:pPr marL="182880" indent="-182880">
              <a:spcBef>
                <a:spcPts val="1200"/>
              </a:spcBef>
              <a:buClr>
                <a:srgbClr val="F1730C"/>
              </a:buClr>
              <a:buFont typeface="Arial" panose="020B0604020202020204" pitchFamily="34" charset="0"/>
              <a:buChar char="•"/>
            </a:pPr>
            <a:r>
              <a:rPr lang="en-US" dirty="0"/>
              <a:t>White sharks</a:t>
            </a:r>
          </a:p>
          <a:p>
            <a:pPr marL="182880" indent="-182880">
              <a:spcBef>
                <a:spcPts val="1200"/>
              </a:spcBef>
              <a:buClr>
                <a:srgbClr val="F1730C"/>
              </a:buClr>
              <a:buFont typeface="Arial" panose="020B0604020202020204" pitchFamily="34" charset="0"/>
              <a:buChar char="•"/>
            </a:pPr>
            <a:r>
              <a:rPr lang="en-US" dirty="0"/>
              <a:t>Intertidal communities</a:t>
            </a:r>
          </a:p>
        </p:txBody>
      </p:sp>
      <p:sp>
        <p:nvSpPr>
          <p:cNvPr id="10" name="Rectangle 9">
            <a:extLst>
              <a:ext uri="{FF2B5EF4-FFF2-40B4-BE49-F238E27FC236}">
                <a16:creationId xmlns:a16="http://schemas.microsoft.com/office/drawing/2014/main" id="{C3537333-29AC-4D55-A4FE-B3216335FC53}"/>
              </a:ext>
            </a:extLst>
          </p:cNvPr>
          <p:cNvSpPr/>
          <p:nvPr/>
        </p:nvSpPr>
        <p:spPr>
          <a:xfrm>
            <a:off x="3048689" y="0"/>
            <a:ext cx="91440" cy="685800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2308" y="6142689"/>
            <a:ext cx="1228350" cy="435393"/>
          </a:xfrm>
          <a:prstGeom prst="rect">
            <a:avLst/>
          </a:prstGeom>
        </p:spPr>
      </p:pic>
    </p:spTree>
    <p:extLst>
      <p:ext uri="{BB962C8B-B14F-4D97-AF65-F5344CB8AC3E}">
        <p14:creationId xmlns:p14="http://schemas.microsoft.com/office/powerpoint/2010/main" val="39158082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515600" cy="2852737"/>
          </a:xfrm>
        </p:spPr>
        <p:txBody>
          <a:bodyPr/>
          <a:lstStyle/>
          <a:p>
            <a:r>
              <a:rPr lang="en-US" dirty="0"/>
              <a:t>The Problem</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The effect of invasive house mice on </a:t>
            </a:r>
            <a:r>
              <a:rPr lang="en-US" dirty="0" smtClean="0"/>
              <a:t>the </a:t>
            </a:r>
            <a:r>
              <a:rPr lang="en-US" dirty="0" err="1" smtClean="0"/>
              <a:t>Farallon</a:t>
            </a:r>
            <a:r>
              <a:rPr lang="en-US" dirty="0" smtClean="0"/>
              <a:t> </a:t>
            </a:r>
            <a:r>
              <a:rPr lang="en-US" dirty="0" smtClean="0"/>
              <a:t>ecosystem</a:t>
            </a:r>
            <a:endParaRPr lang="en-US" dirty="0"/>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32886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DF02C046-AB2A-406A-A0EB-7FB85DACCA20}"/>
              </a:ext>
            </a:extLst>
          </p:cNvPr>
          <p:cNvSpPr txBox="1"/>
          <p:nvPr/>
        </p:nvSpPr>
        <p:spPr>
          <a:xfrm>
            <a:off x="209003" y="6159013"/>
            <a:ext cx="1854995" cy="246221"/>
          </a:xfrm>
          <a:prstGeom prst="rect">
            <a:avLst/>
          </a:prstGeom>
          <a:noFill/>
        </p:spPr>
        <p:txBody>
          <a:bodyPr wrap="none" rtlCol="0">
            <a:spAutoFit/>
          </a:bodyPr>
          <a:lstStyle/>
          <a:p>
            <a:r>
              <a:rPr lang="en-US" sz="1000" dirty="0">
                <a:solidFill>
                  <a:schemeClr val="bg1">
                    <a:lumMod val="65000"/>
                  </a:schemeClr>
                </a:solidFill>
              </a:rPr>
              <a:t>© Island Conservation 2017</a:t>
            </a:r>
          </a:p>
        </p:txBody>
      </p:sp>
      <p:pic>
        <p:nvPicPr>
          <p:cNvPr id="5" name="Picture Placeholder 4">
            <a:extLst>
              <a:ext uri="{FF2B5EF4-FFF2-40B4-BE49-F238E27FC236}">
                <a16:creationId xmlns:a16="http://schemas.microsoft.com/office/drawing/2014/main" id="{2AC7F874-1ECB-4B48-8E2B-D7F442FAF726}"/>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a:stretch/>
        </p:blipFill>
        <p:spPr>
          <a:xfrm>
            <a:off x="764540" y="2084788"/>
            <a:ext cx="10994534" cy="3061978"/>
          </a:xfrm>
        </p:spPr>
      </p:pic>
      <p:sp>
        <p:nvSpPr>
          <p:cNvPr id="6" name="TextBox 5">
            <a:extLst>
              <a:ext uri="{FF2B5EF4-FFF2-40B4-BE49-F238E27FC236}">
                <a16:creationId xmlns:a16="http://schemas.microsoft.com/office/drawing/2014/main" id="{F4A9F005-4461-4FDD-AC90-9B5943A8F34B}"/>
              </a:ext>
            </a:extLst>
          </p:cNvPr>
          <p:cNvSpPr txBox="1"/>
          <p:nvPr/>
        </p:nvSpPr>
        <p:spPr>
          <a:xfrm>
            <a:off x="3149364" y="750911"/>
            <a:ext cx="5862503" cy="769441"/>
          </a:xfrm>
          <a:prstGeom prst="rect">
            <a:avLst/>
          </a:prstGeom>
          <a:noFill/>
        </p:spPr>
        <p:txBody>
          <a:bodyPr wrap="none" rtlCol="0">
            <a:spAutoFit/>
          </a:bodyPr>
          <a:lstStyle/>
          <a:p>
            <a:pPr algn="ctr"/>
            <a:r>
              <a:rPr lang="en-US" sz="4400" b="1" spc="200" dirty="0">
                <a:solidFill>
                  <a:srgbClr val="F1730C"/>
                </a:solidFill>
              </a:rPr>
              <a:t>ISLANDS</a:t>
            </a:r>
            <a:r>
              <a:rPr lang="en-US" sz="4400" spc="200" dirty="0">
                <a:solidFill>
                  <a:srgbClr val="007698"/>
                </a:solidFill>
              </a:rPr>
              <a:t> REPRESENT</a:t>
            </a:r>
          </a:p>
        </p:txBody>
      </p:sp>
      <p:sp>
        <p:nvSpPr>
          <p:cNvPr id="7" name="TextBox 6">
            <a:extLst>
              <a:ext uri="{FF2B5EF4-FFF2-40B4-BE49-F238E27FC236}">
                <a16:creationId xmlns:a16="http://schemas.microsoft.com/office/drawing/2014/main" id="{262954A7-73E6-4DCF-9A42-804396D8795C}"/>
              </a:ext>
            </a:extLst>
          </p:cNvPr>
          <p:cNvSpPr txBox="1"/>
          <p:nvPr/>
        </p:nvSpPr>
        <p:spPr>
          <a:xfrm>
            <a:off x="313506" y="3697697"/>
            <a:ext cx="2103120" cy="830997"/>
          </a:xfrm>
          <a:prstGeom prst="rect">
            <a:avLst/>
          </a:prstGeom>
          <a:noFill/>
        </p:spPr>
        <p:txBody>
          <a:bodyPr wrap="square" rtlCol="0">
            <a:spAutoFit/>
          </a:bodyPr>
          <a:lstStyle/>
          <a:p>
            <a:pPr algn="ctr"/>
            <a:r>
              <a:rPr lang="en-US" sz="3600" b="1" dirty="0">
                <a:solidFill>
                  <a:srgbClr val="007698"/>
                </a:solidFill>
              </a:rPr>
              <a:t>5.3% </a:t>
            </a:r>
          </a:p>
          <a:p>
            <a:pPr algn="ctr"/>
            <a:r>
              <a:rPr lang="en-US" sz="1200" dirty="0"/>
              <a:t>Of the Earth’s landmass</a:t>
            </a:r>
          </a:p>
        </p:txBody>
      </p:sp>
      <p:sp>
        <p:nvSpPr>
          <p:cNvPr id="10" name="TextBox 9">
            <a:extLst>
              <a:ext uri="{FF2B5EF4-FFF2-40B4-BE49-F238E27FC236}">
                <a16:creationId xmlns:a16="http://schemas.microsoft.com/office/drawing/2014/main" id="{C4D8C852-1952-4977-9C5A-C6DFAC3D4D2F}"/>
              </a:ext>
            </a:extLst>
          </p:cNvPr>
          <p:cNvSpPr txBox="1"/>
          <p:nvPr/>
        </p:nvSpPr>
        <p:spPr>
          <a:xfrm>
            <a:off x="2448558" y="3697696"/>
            <a:ext cx="2468880" cy="1015663"/>
          </a:xfrm>
          <a:prstGeom prst="rect">
            <a:avLst/>
          </a:prstGeom>
          <a:noFill/>
        </p:spPr>
        <p:txBody>
          <a:bodyPr wrap="square" rtlCol="0">
            <a:spAutoFit/>
          </a:bodyPr>
          <a:lstStyle/>
          <a:p>
            <a:pPr algn="ctr"/>
            <a:r>
              <a:rPr lang="en-US" sz="3600" b="1" dirty="0">
                <a:solidFill>
                  <a:srgbClr val="007698"/>
                </a:solidFill>
              </a:rPr>
              <a:t>75% </a:t>
            </a:r>
          </a:p>
          <a:p>
            <a:pPr algn="ctr"/>
            <a:r>
              <a:rPr lang="en-US" sz="1200" dirty="0"/>
              <a:t>Of bird, amphibian, mammal, and reptile extinctions</a:t>
            </a:r>
          </a:p>
        </p:txBody>
      </p:sp>
      <p:sp>
        <p:nvSpPr>
          <p:cNvPr id="11" name="TextBox 10">
            <a:extLst>
              <a:ext uri="{FF2B5EF4-FFF2-40B4-BE49-F238E27FC236}">
                <a16:creationId xmlns:a16="http://schemas.microsoft.com/office/drawing/2014/main" id="{715B3697-9C85-4517-823D-8BBD2F515076}"/>
              </a:ext>
            </a:extLst>
          </p:cNvPr>
          <p:cNvSpPr txBox="1"/>
          <p:nvPr/>
        </p:nvSpPr>
        <p:spPr>
          <a:xfrm>
            <a:off x="4904378" y="3697695"/>
            <a:ext cx="2103120" cy="1015663"/>
          </a:xfrm>
          <a:prstGeom prst="rect">
            <a:avLst/>
          </a:prstGeom>
          <a:noFill/>
        </p:spPr>
        <p:txBody>
          <a:bodyPr wrap="square" rtlCol="0">
            <a:spAutoFit/>
          </a:bodyPr>
          <a:lstStyle/>
          <a:p>
            <a:pPr algn="ctr"/>
            <a:r>
              <a:rPr lang="en-US" sz="3600" b="1" dirty="0">
                <a:solidFill>
                  <a:srgbClr val="007698"/>
                </a:solidFill>
              </a:rPr>
              <a:t>41% </a:t>
            </a:r>
          </a:p>
          <a:p>
            <a:pPr algn="ctr"/>
            <a:r>
              <a:rPr lang="en-US" sz="1200" dirty="0"/>
              <a:t>Of all CR and </a:t>
            </a:r>
            <a:r>
              <a:rPr lang="en-US" sz="1200" dirty="0" err="1"/>
              <a:t>EN</a:t>
            </a:r>
            <a:r>
              <a:rPr lang="en-US" sz="1200" dirty="0"/>
              <a:t> terrestrial vertebrates</a:t>
            </a:r>
          </a:p>
        </p:txBody>
      </p:sp>
      <p:sp>
        <p:nvSpPr>
          <p:cNvPr id="12" name="TextBox 11">
            <a:extLst>
              <a:ext uri="{FF2B5EF4-FFF2-40B4-BE49-F238E27FC236}">
                <a16:creationId xmlns:a16="http://schemas.microsoft.com/office/drawing/2014/main" id="{08CEDDAA-7F58-494D-B45A-B00E1CD8B47A}"/>
              </a:ext>
            </a:extLst>
          </p:cNvPr>
          <p:cNvSpPr txBox="1"/>
          <p:nvPr/>
        </p:nvSpPr>
        <p:spPr>
          <a:xfrm>
            <a:off x="6901543" y="3697695"/>
            <a:ext cx="2103120" cy="830997"/>
          </a:xfrm>
          <a:prstGeom prst="rect">
            <a:avLst/>
          </a:prstGeom>
          <a:noFill/>
        </p:spPr>
        <p:txBody>
          <a:bodyPr wrap="square" rtlCol="0">
            <a:spAutoFit/>
          </a:bodyPr>
          <a:lstStyle/>
          <a:p>
            <a:pPr algn="ctr"/>
            <a:r>
              <a:rPr lang="en-US" sz="3600" b="1" dirty="0">
                <a:solidFill>
                  <a:srgbClr val="007698"/>
                </a:solidFill>
              </a:rPr>
              <a:t>19% </a:t>
            </a:r>
          </a:p>
          <a:p>
            <a:pPr algn="ctr"/>
            <a:r>
              <a:rPr lang="en-US" sz="1200" dirty="0"/>
              <a:t>Of avian biodiversity</a:t>
            </a:r>
          </a:p>
        </p:txBody>
      </p:sp>
      <p:sp>
        <p:nvSpPr>
          <p:cNvPr id="8" name="TextBox 7">
            <a:extLst>
              <a:ext uri="{FF2B5EF4-FFF2-40B4-BE49-F238E27FC236}">
                <a16:creationId xmlns:a16="http://schemas.microsoft.com/office/drawing/2014/main" id="{E2EA7509-5465-4FF6-9720-F74F4A20D54C}"/>
              </a:ext>
            </a:extLst>
          </p:cNvPr>
          <p:cNvSpPr txBox="1"/>
          <p:nvPr/>
        </p:nvSpPr>
        <p:spPr>
          <a:xfrm>
            <a:off x="760574" y="4711714"/>
            <a:ext cx="1208985" cy="230832"/>
          </a:xfrm>
          <a:prstGeom prst="rect">
            <a:avLst/>
          </a:prstGeom>
          <a:noFill/>
        </p:spPr>
        <p:txBody>
          <a:bodyPr wrap="none" rtlCol="0">
            <a:spAutoFit/>
          </a:bodyPr>
          <a:lstStyle/>
          <a:p>
            <a:r>
              <a:rPr lang="en-US" sz="900" dirty="0">
                <a:solidFill>
                  <a:schemeClr val="bg1">
                    <a:lumMod val="50000"/>
                  </a:schemeClr>
                </a:solidFill>
              </a:rPr>
              <a:t>UNEP-</a:t>
            </a:r>
            <a:r>
              <a:rPr lang="en-US" sz="900" dirty="0" err="1">
                <a:solidFill>
                  <a:schemeClr val="bg1">
                    <a:lumMod val="50000"/>
                  </a:schemeClr>
                </a:solidFill>
              </a:rPr>
              <a:t>WCMC</a:t>
            </a:r>
            <a:r>
              <a:rPr lang="en-US" sz="900" dirty="0">
                <a:solidFill>
                  <a:schemeClr val="bg1">
                    <a:lumMod val="50000"/>
                  </a:schemeClr>
                </a:solidFill>
              </a:rPr>
              <a:t> 2015</a:t>
            </a:r>
          </a:p>
        </p:txBody>
      </p:sp>
      <p:sp>
        <p:nvSpPr>
          <p:cNvPr id="16" name="TextBox 15">
            <a:extLst>
              <a:ext uri="{FF2B5EF4-FFF2-40B4-BE49-F238E27FC236}">
                <a16:creationId xmlns:a16="http://schemas.microsoft.com/office/drawing/2014/main" id="{47E09F8C-35F6-4096-B218-4CE51E21F236}"/>
              </a:ext>
            </a:extLst>
          </p:cNvPr>
          <p:cNvSpPr txBox="1"/>
          <p:nvPr/>
        </p:nvSpPr>
        <p:spPr>
          <a:xfrm>
            <a:off x="3149364" y="4711714"/>
            <a:ext cx="1122423" cy="230832"/>
          </a:xfrm>
          <a:prstGeom prst="rect">
            <a:avLst/>
          </a:prstGeom>
          <a:noFill/>
        </p:spPr>
        <p:txBody>
          <a:bodyPr wrap="none" rtlCol="0">
            <a:spAutoFit/>
          </a:bodyPr>
          <a:lstStyle/>
          <a:p>
            <a:r>
              <a:rPr lang="en-US" sz="900" dirty="0" err="1">
                <a:solidFill>
                  <a:schemeClr val="bg1">
                    <a:lumMod val="50000"/>
                  </a:schemeClr>
                </a:solidFill>
              </a:rPr>
              <a:t>Tershy</a:t>
            </a:r>
            <a:r>
              <a:rPr lang="en-US" sz="900" dirty="0">
                <a:solidFill>
                  <a:schemeClr val="bg1">
                    <a:lumMod val="50000"/>
                  </a:schemeClr>
                </a:solidFill>
              </a:rPr>
              <a:t> et al. 2015</a:t>
            </a:r>
          </a:p>
        </p:txBody>
      </p:sp>
      <p:sp>
        <p:nvSpPr>
          <p:cNvPr id="17" name="TextBox 16">
            <a:extLst>
              <a:ext uri="{FF2B5EF4-FFF2-40B4-BE49-F238E27FC236}">
                <a16:creationId xmlns:a16="http://schemas.microsoft.com/office/drawing/2014/main" id="{492114B3-7992-401E-9798-3C4857A0933B}"/>
              </a:ext>
            </a:extLst>
          </p:cNvPr>
          <p:cNvSpPr txBox="1"/>
          <p:nvPr/>
        </p:nvSpPr>
        <p:spPr>
          <a:xfrm>
            <a:off x="5412360" y="4711714"/>
            <a:ext cx="1087157" cy="230832"/>
          </a:xfrm>
          <a:prstGeom prst="rect">
            <a:avLst/>
          </a:prstGeom>
          <a:noFill/>
        </p:spPr>
        <p:txBody>
          <a:bodyPr wrap="none" rtlCol="0">
            <a:spAutoFit/>
          </a:bodyPr>
          <a:lstStyle/>
          <a:p>
            <a:r>
              <a:rPr lang="en-US" sz="900" dirty="0" err="1">
                <a:solidFill>
                  <a:schemeClr val="bg1">
                    <a:lumMod val="50000"/>
                  </a:schemeClr>
                </a:solidFill>
              </a:rPr>
              <a:t>Spatz</a:t>
            </a:r>
            <a:r>
              <a:rPr lang="en-US" sz="900" dirty="0">
                <a:solidFill>
                  <a:schemeClr val="bg1">
                    <a:lumMod val="50000"/>
                  </a:schemeClr>
                </a:solidFill>
              </a:rPr>
              <a:t> et al. 2017</a:t>
            </a:r>
          </a:p>
        </p:txBody>
      </p:sp>
      <p:sp>
        <p:nvSpPr>
          <p:cNvPr id="18" name="TextBox 17">
            <a:extLst>
              <a:ext uri="{FF2B5EF4-FFF2-40B4-BE49-F238E27FC236}">
                <a16:creationId xmlns:a16="http://schemas.microsoft.com/office/drawing/2014/main" id="{74186E49-51FD-4BEB-8006-5540B8BA5CE5}"/>
              </a:ext>
            </a:extLst>
          </p:cNvPr>
          <p:cNvSpPr txBox="1"/>
          <p:nvPr/>
        </p:nvSpPr>
        <p:spPr>
          <a:xfrm>
            <a:off x="7391892" y="4711714"/>
            <a:ext cx="1122423" cy="230832"/>
          </a:xfrm>
          <a:prstGeom prst="rect">
            <a:avLst/>
          </a:prstGeom>
          <a:noFill/>
        </p:spPr>
        <p:txBody>
          <a:bodyPr wrap="none" rtlCol="0">
            <a:spAutoFit/>
          </a:bodyPr>
          <a:lstStyle/>
          <a:p>
            <a:r>
              <a:rPr lang="en-US" sz="900" dirty="0" err="1">
                <a:solidFill>
                  <a:schemeClr val="bg1">
                    <a:lumMod val="50000"/>
                  </a:schemeClr>
                </a:solidFill>
              </a:rPr>
              <a:t>Tershy</a:t>
            </a:r>
            <a:r>
              <a:rPr lang="en-US" sz="900" dirty="0">
                <a:solidFill>
                  <a:schemeClr val="bg1">
                    <a:lumMod val="50000"/>
                  </a:schemeClr>
                </a:solidFill>
              </a:rPr>
              <a:t> et al. 2015</a:t>
            </a:r>
          </a:p>
        </p:txBody>
      </p:sp>
      <p:sp>
        <p:nvSpPr>
          <p:cNvPr id="19" name="TextBox 18">
            <a:extLst>
              <a:ext uri="{FF2B5EF4-FFF2-40B4-BE49-F238E27FC236}">
                <a16:creationId xmlns:a16="http://schemas.microsoft.com/office/drawing/2014/main" id="{7CF31275-EDC6-47C4-9942-0B69D42BD459}"/>
              </a:ext>
            </a:extLst>
          </p:cNvPr>
          <p:cNvSpPr txBox="1"/>
          <p:nvPr/>
        </p:nvSpPr>
        <p:spPr>
          <a:xfrm>
            <a:off x="9043663" y="2047045"/>
            <a:ext cx="2661305" cy="292388"/>
          </a:xfrm>
          <a:prstGeom prst="rect">
            <a:avLst/>
          </a:prstGeom>
          <a:noFill/>
        </p:spPr>
        <p:txBody>
          <a:bodyPr wrap="none" rtlCol="0">
            <a:spAutoFit/>
          </a:bodyPr>
          <a:lstStyle/>
          <a:p>
            <a:pPr algn="ctr"/>
            <a:r>
              <a:rPr lang="en-US" sz="1300" b="1" spc="200" dirty="0">
                <a:solidFill>
                  <a:srgbClr val="F1730C"/>
                </a:solidFill>
              </a:rPr>
              <a:t>INVASIVE</a:t>
            </a:r>
            <a:r>
              <a:rPr lang="en-US" sz="1300" spc="200" dirty="0">
                <a:solidFill>
                  <a:srgbClr val="007698"/>
                </a:solidFill>
              </a:rPr>
              <a:t> ALIEN SPECIES</a:t>
            </a:r>
          </a:p>
        </p:txBody>
      </p:sp>
      <p:sp>
        <p:nvSpPr>
          <p:cNvPr id="20" name="TextBox 19">
            <a:extLst>
              <a:ext uri="{FF2B5EF4-FFF2-40B4-BE49-F238E27FC236}">
                <a16:creationId xmlns:a16="http://schemas.microsoft.com/office/drawing/2014/main" id="{6758F6AC-C3EE-49CE-88CA-10981E333EB2}"/>
              </a:ext>
            </a:extLst>
          </p:cNvPr>
          <p:cNvSpPr txBox="1"/>
          <p:nvPr/>
        </p:nvSpPr>
        <p:spPr>
          <a:xfrm>
            <a:off x="9082426" y="3697695"/>
            <a:ext cx="2583777" cy="1015663"/>
          </a:xfrm>
          <a:prstGeom prst="rect">
            <a:avLst/>
          </a:prstGeom>
          <a:noFill/>
        </p:spPr>
        <p:txBody>
          <a:bodyPr wrap="square" rtlCol="0">
            <a:spAutoFit/>
          </a:bodyPr>
          <a:lstStyle/>
          <a:p>
            <a:pPr algn="ctr"/>
            <a:r>
              <a:rPr lang="en-US" sz="3600" b="1" dirty="0">
                <a:solidFill>
                  <a:schemeClr val="bg1"/>
                </a:solidFill>
              </a:rPr>
              <a:t>86% </a:t>
            </a:r>
          </a:p>
          <a:p>
            <a:pPr algn="ctr"/>
            <a:r>
              <a:rPr lang="en-US" sz="1200" dirty="0">
                <a:solidFill>
                  <a:schemeClr val="bg1"/>
                </a:solidFill>
              </a:rPr>
              <a:t>Of recorded extinctions linked to </a:t>
            </a:r>
            <a:r>
              <a:rPr lang="en-US" sz="1200" dirty="0" err="1">
                <a:solidFill>
                  <a:schemeClr val="bg1"/>
                </a:solidFill>
              </a:rPr>
              <a:t>invasives</a:t>
            </a:r>
            <a:r>
              <a:rPr lang="en-US" sz="1200" dirty="0">
                <a:solidFill>
                  <a:schemeClr val="bg1"/>
                </a:solidFill>
              </a:rPr>
              <a:t> occurred on islands</a:t>
            </a:r>
          </a:p>
        </p:txBody>
      </p:sp>
      <p:sp>
        <p:nvSpPr>
          <p:cNvPr id="21" name="TextBox 20">
            <a:extLst>
              <a:ext uri="{FF2B5EF4-FFF2-40B4-BE49-F238E27FC236}">
                <a16:creationId xmlns:a16="http://schemas.microsoft.com/office/drawing/2014/main" id="{6FA6467A-078D-4CB6-8FB9-9A86358F15DD}"/>
              </a:ext>
            </a:extLst>
          </p:cNvPr>
          <p:cNvSpPr txBox="1"/>
          <p:nvPr/>
        </p:nvSpPr>
        <p:spPr>
          <a:xfrm>
            <a:off x="9793065" y="4711714"/>
            <a:ext cx="1162498" cy="230832"/>
          </a:xfrm>
          <a:prstGeom prst="rect">
            <a:avLst/>
          </a:prstGeom>
          <a:noFill/>
        </p:spPr>
        <p:txBody>
          <a:bodyPr wrap="none" rtlCol="0">
            <a:spAutoFit/>
          </a:bodyPr>
          <a:lstStyle/>
          <a:p>
            <a:r>
              <a:rPr lang="en-US" sz="900" dirty="0" err="1">
                <a:solidFill>
                  <a:schemeClr val="bg1"/>
                </a:solidFill>
              </a:rPr>
              <a:t>Bellard</a:t>
            </a:r>
            <a:r>
              <a:rPr lang="en-US" sz="900" dirty="0">
                <a:solidFill>
                  <a:schemeClr val="bg1"/>
                </a:solidFill>
              </a:rPr>
              <a:t> et al. 2015</a:t>
            </a:r>
          </a:p>
        </p:txBody>
      </p:sp>
    </p:spTree>
    <p:extLst>
      <p:ext uri="{BB962C8B-B14F-4D97-AF65-F5344CB8AC3E}">
        <p14:creationId xmlns:p14="http://schemas.microsoft.com/office/powerpoint/2010/main" val="12391804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Mouse Project">
      <a:dk1>
        <a:srgbClr val="000000"/>
      </a:dk1>
      <a:lt1>
        <a:sysClr val="window" lastClr="FFFFFF"/>
      </a:lt1>
      <a:dk2>
        <a:srgbClr val="007698"/>
      </a:dk2>
      <a:lt2>
        <a:srgbClr val="D3D3D3"/>
      </a:lt2>
      <a:accent1>
        <a:srgbClr val="FCB735"/>
      </a:accent1>
      <a:accent2>
        <a:srgbClr val="F1730C"/>
      </a:accent2>
      <a:accent3>
        <a:srgbClr val="37A76F"/>
      </a:accent3>
      <a:accent4>
        <a:srgbClr val="44C1A3"/>
      </a:accent4>
      <a:accent5>
        <a:srgbClr val="60B5BA"/>
      </a:accent5>
      <a:accent6>
        <a:srgbClr val="51C3F9"/>
      </a:accent6>
      <a:hlink>
        <a:srgbClr val="6B9F25"/>
      </a:hlink>
      <a:folHlink>
        <a:srgbClr val="B26B0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E725DA223521E4F8FF3AAF8EF66E35D" ma:contentTypeVersion="11" ma:contentTypeDescription="Create a new document." ma:contentTypeScope="" ma:versionID="e976681ef8c202b58aed97db1ab00a1b">
  <xsd:schema xmlns:xsd="http://www.w3.org/2001/XMLSchema" xmlns:xs="http://www.w3.org/2001/XMLSchema" xmlns:p="http://schemas.microsoft.com/office/2006/metadata/properties" xmlns:ns2="b8c791ff-8839-41d3-a5c3-dadefa89be97" xmlns:ns3="2b8eca42-bbaa-4602-a2b4-1626cec75391" targetNamespace="http://schemas.microsoft.com/office/2006/metadata/properties" ma:root="true" ma:fieldsID="ba7658f9077d3ff87f888170b92b2961" ns2:_="" ns3:_="">
    <xsd:import namespace="b8c791ff-8839-41d3-a5c3-dadefa89be97"/>
    <xsd:import namespace="2b8eca42-bbaa-4602-a2b4-1626cec75391"/>
    <xsd:element name="properties">
      <xsd:complexType>
        <xsd:sequence>
          <xsd:element name="documentManagement">
            <xsd:complexType>
              <xsd:all>
                <xsd:element ref="ns2:Reviewed_x003f_" minOccurs="0"/>
                <xsd:element ref="ns2:Reviewed_x0020_By_x003f_" minOccurs="0"/>
                <xsd:element ref="ns2:MediaServiceMetadata" minOccurs="0"/>
                <xsd:element ref="ns2:MediaServiceFastMetadata" minOccurs="0"/>
                <xsd:element ref="ns2:MediaServiceDateTaken" minOccurs="0"/>
                <xsd:element ref="ns2:MediaLengthInSeconds" minOccurs="0"/>
                <xsd:element ref="ns2:PotentialExemption_x003f_" minOccurs="0"/>
                <xsd:element ref="ns2:SenttoFOIACoordinator_x003f_" minOccurs="0"/>
                <xsd:element ref="ns2:Not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c791ff-8839-41d3-a5c3-dadefa89be97" elementFormDefault="qualified">
    <xsd:import namespace="http://schemas.microsoft.com/office/2006/documentManagement/types"/>
    <xsd:import namespace="http://schemas.microsoft.com/office/infopath/2007/PartnerControls"/>
    <xsd:element name="Reviewed_x003f_" ma:index="8" nillable="true" ma:displayName="Reviewed?" ma:default="No" ma:format="Dropdown" ma:internalName="Reviewed_x003f_">
      <xsd:simpleType>
        <xsd:restriction base="dms:Choice">
          <xsd:enumeration value="Yes"/>
          <xsd:enumeration value="In Progress"/>
          <xsd:enumeration value="No"/>
        </xsd:restriction>
      </xsd:simpleType>
    </xsd:element>
    <xsd:element name="Reviewed_x0020_By_x003f_" ma:index="9" nillable="true" ma:displayName="Reviewed By?" ma:list="UserInfo" ma:SharePointGroup="0" ma:internalName="Reviewed_x0020_By_x003f_"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PotentialExemption_x003f_" ma:index="14" nillable="true" ma:displayName="Potential Exemption?" ma:format="Dropdown" ma:internalName="PotentialExemption_x003f_">
      <xsd:simpleType>
        <xsd:restriction base="dms:Choice">
          <xsd:enumeration value="Yes"/>
          <xsd:enumeration value="No"/>
        </xsd:restriction>
      </xsd:simpleType>
    </xsd:element>
    <xsd:element name="SenttoFOIACoordinator_x003f_" ma:index="15" nillable="true" ma:displayName="Sent to FOIA Coordinator?" ma:default="0" ma:format="Dropdown" ma:internalName="SenttoFOIACoordinator_x003f_">
      <xsd:simpleType>
        <xsd:restriction base="dms:Boolean"/>
      </xsd:simpleType>
    </xsd:element>
    <xsd:element name="Notes" ma:index="16" nillable="true" ma:displayName="Notes" ma:format="Dropdown" ma:internalName="Note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b8eca42-bbaa-4602-a2b4-1626cec75391"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Reviewed_x003f_ xmlns="b8c791ff-8839-41d3-a5c3-dadefa89be97">false</Reviewed_x003f_>
    <Reviewed_x0020_By_x003f_ xmlns="b8c791ff-8839-41d3-a5c3-dadefa89be97">
      <UserInfo>
        <DisplayName/>
        <AccountId xsi:nil="true"/>
        <AccountType/>
      </UserInfo>
    </Reviewed_x0020_By_x003f_>
    <Notes xmlns="b8c791ff-8839-41d3-a5c3-dadefa89be97" xsi:nil="true"/>
    <SenttoFOIACoordinator_x003f_ xmlns="b8c791ff-8839-41d3-a5c3-dadefa89be97">false</SenttoFOIACoordinator_x003f_>
    <PotentialExemption_x003f_ xmlns="b8c791ff-8839-41d3-a5c3-dadefa89be97" xsi:nil="true"/>
  </documentManagement>
</p:properties>
</file>

<file path=customXml/itemProps1.xml><?xml version="1.0" encoding="utf-8"?>
<ds:datastoreItem xmlns:ds="http://schemas.openxmlformats.org/officeDocument/2006/customXml" ds:itemID="{5E636AD1-4D59-499D-8BD0-CCB51E0E1028}"/>
</file>

<file path=customXml/itemProps2.xml><?xml version="1.0" encoding="utf-8"?>
<ds:datastoreItem xmlns:ds="http://schemas.openxmlformats.org/officeDocument/2006/customXml" ds:itemID="{984DD955-A3B5-458E-989F-C8E6AE0F588B}"/>
</file>

<file path=customXml/itemProps3.xml><?xml version="1.0" encoding="utf-8"?>
<ds:datastoreItem xmlns:ds="http://schemas.openxmlformats.org/officeDocument/2006/customXml" ds:itemID="{96DAD555-AAD7-48BA-A118-D60C1F92C5F2}"/>
</file>

<file path=docProps/app.xml><?xml version="1.0" encoding="utf-8"?>
<Properties xmlns="http://schemas.openxmlformats.org/officeDocument/2006/extended-properties" xmlns:vt="http://schemas.openxmlformats.org/officeDocument/2006/docPropsVTypes">
  <Template/>
  <TotalTime>14101</TotalTime>
  <Words>3841</Words>
  <Application>Microsoft Office PowerPoint</Application>
  <PresentationFormat>Widescreen</PresentationFormat>
  <Paragraphs>475</Paragraphs>
  <Slides>44</Slides>
  <Notes>44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44</vt:i4>
      </vt:variant>
    </vt:vector>
  </HeadingPairs>
  <TitlesOfParts>
    <vt:vector size="51" baseType="lpstr">
      <vt:lpstr>Arial</vt:lpstr>
      <vt:lpstr>Calibri</vt:lpstr>
      <vt:lpstr>Century Expanded LT Std</vt:lpstr>
      <vt:lpstr>Century Gothic</vt:lpstr>
      <vt:lpstr>Times New Roman</vt:lpstr>
      <vt:lpstr>Wingdings</vt:lpstr>
      <vt:lpstr>Office Theme</vt:lpstr>
      <vt:lpstr>Farallon Islands   National Wildlife Refuge</vt:lpstr>
      <vt:lpstr>PowerPoint Presentation</vt:lpstr>
      <vt:lpstr>PowerPoint Presentation</vt:lpstr>
      <vt:lpstr>PowerPoint Presentation</vt:lpstr>
      <vt:lpstr>PowerPoint Presentation</vt:lpstr>
      <vt:lpstr>PowerPoint Presentation</vt:lpstr>
      <vt:lpstr>PowerPoint Presentation</vt:lpstr>
      <vt:lpstr>The Problem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Finding a Solution</vt:lpstr>
      <vt:lpstr>PowerPoint Presentation</vt:lpstr>
      <vt:lpstr>PowerPoint Presentation</vt:lpstr>
      <vt:lpstr>PowerPoint Presentation</vt:lpstr>
      <vt:lpstr>Brodifacoum-25D Conservation</vt:lpstr>
      <vt:lpstr>PowerPoint Presentation</vt:lpstr>
      <vt:lpstr>PowerPoint Presentation</vt:lpstr>
      <vt:lpstr>PowerPoint Presentation</vt:lpstr>
      <vt:lpstr>Operations</vt:lpstr>
      <vt:lpstr>PowerPoint Presentation</vt:lpstr>
      <vt:lpstr>PowerPoint Presentation</vt:lpstr>
      <vt:lpstr>PowerPoint Presentation</vt:lpstr>
      <vt:lpstr>Protective Measures</vt:lpstr>
      <vt:lpstr>PowerPoint Presentation</vt:lpstr>
      <vt:lpstr>PowerPoint Presentation</vt:lpstr>
      <vt:lpstr>PowerPoint Presentation</vt:lpstr>
      <vt:lpstr>PowerPoint Presentation</vt:lpstr>
      <vt:lpstr>Success Stories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Department of Interior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Morkill, Anne</dc:creator>
  <cp:lastModifiedBy>McChesney, Gerry</cp:lastModifiedBy>
  <cp:revision>595</cp:revision>
  <cp:lastPrinted>2020-02-18T20:35:33Z</cp:lastPrinted>
  <dcterms:created xsi:type="dcterms:W3CDTF">2019-08-01T23:51:04Z</dcterms:created>
  <dcterms:modified xsi:type="dcterms:W3CDTF">2020-02-18T23:18:43Z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639600.000000000</vt:lpwstr>
  </property>
  <property fmtid="{D5CDD505-2E9C-101B-9397-08002B2CF9AE}" pid="3" name="xd_Signature">
    <vt:lpwstr/>
  </property>
  <property fmtid="{D5CDD505-2E9C-101B-9397-08002B2CF9AE}" pid="4" name="xd_ProgID">
    <vt:lpwstr/>
  </property>
  <property fmtid="{D5CDD505-2E9C-101B-9397-08002B2CF9AE}" pid="5" name="ContentTypeId">
    <vt:lpwstr>0x010100AE725DA223521E4F8FF3AAF8EF66E35D</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ies>
</file>